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88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92461" y="2266807"/>
            <a:ext cx="560707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524000" y="34290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094476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02174" y="73828"/>
            <a:ext cx="609854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4367" y="1136678"/>
            <a:ext cx="11223264" cy="233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104132"/>
            <a:ext cx="12192000" cy="24155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9391" y="288036"/>
            <a:ext cx="2426195" cy="9905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7560" y="1714128"/>
            <a:ext cx="9776460" cy="77787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2453640" marR="5080" indent="-2441575">
              <a:lnSpc>
                <a:spcPct val="70000"/>
              </a:lnSpc>
              <a:spcBef>
                <a:spcPts val="1145"/>
              </a:spcBef>
            </a:pPr>
            <a:r>
              <a:rPr sz="2900" b="0" spc="-10" dirty="0">
                <a:latin typeface="Calibri Light"/>
                <a:cs typeface="Calibri Light"/>
              </a:rPr>
              <a:t>Course-</a:t>
            </a:r>
            <a:r>
              <a:rPr sz="2900" b="0" dirty="0">
                <a:latin typeface="Calibri Light"/>
                <a:cs typeface="Calibri Light"/>
              </a:rPr>
              <a:t>level</a:t>
            </a:r>
            <a:r>
              <a:rPr sz="2900" b="0" spc="-70" dirty="0">
                <a:latin typeface="Calibri Light"/>
                <a:cs typeface="Calibri Light"/>
              </a:rPr>
              <a:t> </a:t>
            </a:r>
            <a:r>
              <a:rPr sz="2900" b="0" dirty="0">
                <a:latin typeface="Calibri Light"/>
                <a:cs typeface="Calibri Light"/>
              </a:rPr>
              <a:t>social</a:t>
            </a:r>
            <a:r>
              <a:rPr sz="2900" b="0" spc="-65" dirty="0">
                <a:latin typeface="Calibri Light"/>
                <a:cs typeface="Calibri Light"/>
              </a:rPr>
              <a:t> </a:t>
            </a:r>
            <a:r>
              <a:rPr sz="2900" b="0" dirty="0">
                <a:latin typeface="Calibri Light"/>
                <a:cs typeface="Calibri Light"/>
              </a:rPr>
              <a:t>belonging:</a:t>
            </a:r>
            <a:r>
              <a:rPr sz="2900" b="0" spc="-40" dirty="0">
                <a:latin typeface="Calibri Light"/>
                <a:cs typeface="Calibri Light"/>
              </a:rPr>
              <a:t> </a:t>
            </a:r>
            <a:r>
              <a:rPr sz="2900" b="0" spc="-20" dirty="0">
                <a:latin typeface="Calibri Light"/>
                <a:cs typeface="Calibri Light"/>
              </a:rPr>
              <a:t>Effects</a:t>
            </a:r>
            <a:r>
              <a:rPr sz="2900" b="0" spc="-60" dirty="0">
                <a:latin typeface="Calibri Light"/>
                <a:cs typeface="Calibri Light"/>
              </a:rPr>
              <a:t> </a:t>
            </a:r>
            <a:r>
              <a:rPr sz="2900" b="0" dirty="0">
                <a:latin typeface="Calibri Light"/>
                <a:cs typeface="Calibri Light"/>
              </a:rPr>
              <a:t>on</a:t>
            </a:r>
            <a:r>
              <a:rPr sz="2900" b="0" spc="-50" dirty="0">
                <a:latin typeface="Calibri Light"/>
                <a:cs typeface="Calibri Light"/>
              </a:rPr>
              <a:t> </a:t>
            </a:r>
            <a:r>
              <a:rPr sz="2900" b="0" dirty="0">
                <a:latin typeface="Calibri Light"/>
                <a:cs typeface="Calibri Light"/>
              </a:rPr>
              <a:t>student</a:t>
            </a:r>
            <a:r>
              <a:rPr sz="2900" b="0" spc="-75" dirty="0">
                <a:latin typeface="Calibri Light"/>
                <a:cs typeface="Calibri Light"/>
              </a:rPr>
              <a:t> </a:t>
            </a:r>
            <a:r>
              <a:rPr sz="2900" b="0" dirty="0">
                <a:latin typeface="Calibri Light"/>
                <a:cs typeface="Calibri Light"/>
              </a:rPr>
              <a:t>performance</a:t>
            </a:r>
            <a:r>
              <a:rPr sz="2900" b="0" spc="-50" dirty="0">
                <a:latin typeface="Calibri Light"/>
                <a:cs typeface="Calibri Light"/>
              </a:rPr>
              <a:t> </a:t>
            </a:r>
            <a:r>
              <a:rPr sz="2900" b="0" spc="-25" dirty="0">
                <a:latin typeface="Calibri Light"/>
                <a:cs typeface="Calibri Light"/>
              </a:rPr>
              <a:t>and </a:t>
            </a:r>
            <a:r>
              <a:rPr sz="2900" b="0" dirty="0">
                <a:latin typeface="Calibri Light"/>
                <a:cs typeface="Calibri Light"/>
              </a:rPr>
              <a:t>persistence</a:t>
            </a:r>
            <a:r>
              <a:rPr sz="2900" b="0" spc="-75" dirty="0">
                <a:latin typeface="Calibri Light"/>
                <a:cs typeface="Calibri Light"/>
              </a:rPr>
              <a:t> </a:t>
            </a:r>
            <a:r>
              <a:rPr sz="2900" b="0" dirty="0">
                <a:latin typeface="Calibri Light"/>
                <a:cs typeface="Calibri Light"/>
              </a:rPr>
              <a:t>in</a:t>
            </a:r>
            <a:r>
              <a:rPr sz="2900" b="0" spc="-70" dirty="0">
                <a:latin typeface="Calibri Light"/>
                <a:cs typeface="Calibri Light"/>
              </a:rPr>
              <a:t> </a:t>
            </a:r>
            <a:r>
              <a:rPr sz="2900" b="0" dirty="0">
                <a:latin typeface="Calibri Light"/>
                <a:cs typeface="Calibri Light"/>
              </a:rPr>
              <a:t>General</a:t>
            </a:r>
            <a:r>
              <a:rPr sz="2900" b="0" spc="-70" dirty="0">
                <a:latin typeface="Calibri Light"/>
                <a:cs typeface="Calibri Light"/>
              </a:rPr>
              <a:t> </a:t>
            </a:r>
            <a:r>
              <a:rPr sz="2900" b="0" spc="-10" dirty="0">
                <a:latin typeface="Calibri Light"/>
                <a:cs typeface="Calibri Light"/>
              </a:rPr>
              <a:t>Chemistry</a:t>
            </a:r>
            <a:endParaRPr sz="29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0806" y="2642417"/>
            <a:ext cx="3792220" cy="1087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960"/>
              </a:lnSpc>
              <a:spcBef>
                <a:spcPts val="105"/>
              </a:spcBef>
            </a:pPr>
            <a:r>
              <a:rPr sz="2900" b="0" dirty="0">
                <a:latin typeface="Calibri Light"/>
                <a:cs typeface="Calibri Light"/>
              </a:rPr>
              <a:t>Gina</a:t>
            </a:r>
            <a:r>
              <a:rPr sz="2900" b="0" spc="-25" dirty="0">
                <a:latin typeface="Calibri Light"/>
                <a:cs typeface="Calibri Light"/>
              </a:rPr>
              <a:t> </a:t>
            </a:r>
            <a:r>
              <a:rPr sz="2900" b="0" spc="-20" dirty="0">
                <a:latin typeface="Calibri Light"/>
                <a:cs typeface="Calibri Light"/>
              </a:rPr>
              <a:t>Frey</a:t>
            </a:r>
            <a:endParaRPr sz="2900">
              <a:latin typeface="Calibri Light"/>
              <a:cs typeface="Calibri Light"/>
            </a:endParaRPr>
          </a:p>
          <a:p>
            <a:pPr marL="12700" marR="5080" algn="ctr">
              <a:lnSpc>
                <a:spcPct val="70000"/>
              </a:lnSpc>
              <a:spcBef>
                <a:spcPts val="520"/>
              </a:spcBef>
            </a:pPr>
            <a:r>
              <a:rPr sz="2900" b="0" dirty="0">
                <a:latin typeface="Calibri Light"/>
                <a:cs typeface="Calibri Light"/>
              </a:rPr>
              <a:t>Department</a:t>
            </a:r>
            <a:r>
              <a:rPr sz="2900" b="0" spc="-40" dirty="0">
                <a:latin typeface="Calibri Light"/>
                <a:cs typeface="Calibri Light"/>
              </a:rPr>
              <a:t> </a:t>
            </a:r>
            <a:r>
              <a:rPr sz="2900" b="0" dirty="0">
                <a:latin typeface="Calibri Light"/>
                <a:cs typeface="Calibri Light"/>
              </a:rPr>
              <a:t>of</a:t>
            </a:r>
            <a:r>
              <a:rPr sz="2900" b="0" spc="-25" dirty="0">
                <a:latin typeface="Calibri Light"/>
                <a:cs typeface="Calibri Light"/>
              </a:rPr>
              <a:t> </a:t>
            </a:r>
            <a:r>
              <a:rPr sz="2900" b="0" spc="-10" dirty="0">
                <a:latin typeface="Calibri Light"/>
                <a:cs typeface="Calibri Light"/>
              </a:rPr>
              <a:t>Chemistry </a:t>
            </a:r>
            <a:r>
              <a:rPr sz="2900" b="0" dirty="0">
                <a:latin typeface="Calibri Light"/>
                <a:cs typeface="Calibri Light"/>
              </a:rPr>
              <a:t>University</a:t>
            </a:r>
            <a:r>
              <a:rPr sz="2900" b="0" spc="-95" dirty="0">
                <a:latin typeface="Calibri Light"/>
                <a:cs typeface="Calibri Light"/>
              </a:rPr>
              <a:t> </a:t>
            </a:r>
            <a:r>
              <a:rPr sz="2900" b="0" dirty="0">
                <a:latin typeface="Calibri Light"/>
                <a:cs typeface="Calibri Light"/>
              </a:rPr>
              <a:t>of</a:t>
            </a:r>
            <a:r>
              <a:rPr sz="2900" b="0" spc="-70" dirty="0">
                <a:latin typeface="Calibri Light"/>
                <a:cs typeface="Calibri Light"/>
              </a:rPr>
              <a:t> </a:t>
            </a:r>
            <a:r>
              <a:rPr sz="2900" b="0" spc="-20" dirty="0">
                <a:latin typeface="Calibri Light"/>
                <a:cs typeface="Calibri Light"/>
              </a:rPr>
              <a:t>Utah</a:t>
            </a:r>
            <a:endParaRPr sz="29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6552844"/>
            <a:ext cx="766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04/30/2022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23077" y="6552844"/>
            <a:ext cx="1143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University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Utah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63223" y="6559140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04/30/2022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9361" y="6559140"/>
            <a:ext cx="11436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University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Utah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8306" y="73388"/>
            <a:ext cx="999172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/>
              <a:t>What</a:t>
            </a:r>
            <a:r>
              <a:rPr spc="-40" dirty="0"/>
              <a:t> </a:t>
            </a:r>
            <a:r>
              <a:rPr dirty="0"/>
              <a:t>are</a:t>
            </a:r>
            <a:r>
              <a:rPr spc="-4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impacts</a:t>
            </a:r>
            <a:r>
              <a:rPr spc="-1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student social</a:t>
            </a:r>
            <a:r>
              <a:rPr spc="-30" dirty="0"/>
              <a:t> </a:t>
            </a:r>
            <a:r>
              <a:rPr dirty="0"/>
              <a:t>belonging</a:t>
            </a:r>
            <a:r>
              <a:rPr spc="-10" dirty="0"/>
              <a:t> </a:t>
            </a:r>
            <a:r>
              <a:rPr dirty="0"/>
              <a:t>on</a:t>
            </a:r>
            <a:r>
              <a:rPr spc="-25" dirty="0"/>
              <a:t> </a:t>
            </a:r>
            <a:r>
              <a:rPr spc="-10" dirty="0"/>
              <a:t>student </a:t>
            </a:r>
            <a:r>
              <a:rPr dirty="0"/>
              <a:t>outcomes</a:t>
            </a:r>
            <a:r>
              <a:rPr spc="-80" dirty="0"/>
              <a:t> </a:t>
            </a:r>
            <a:r>
              <a:rPr dirty="0"/>
              <a:t>in</a:t>
            </a:r>
            <a:r>
              <a:rPr spc="-60" dirty="0"/>
              <a:t> </a:t>
            </a:r>
            <a:r>
              <a:rPr dirty="0"/>
              <a:t>General</a:t>
            </a:r>
            <a:r>
              <a:rPr spc="-55" dirty="0"/>
              <a:t> </a:t>
            </a:r>
            <a:r>
              <a:rPr spc="-10" dirty="0"/>
              <a:t>Chemistry?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7021" y="1063754"/>
            <a:ext cx="10904220" cy="52425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665" marR="321945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social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belonging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General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Chemistry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differ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according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demographics </a:t>
            </a:r>
            <a:r>
              <a:rPr sz="2400" dirty="0">
                <a:latin typeface="Calibri"/>
                <a:cs typeface="Calibri"/>
              </a:rPr>
              <a:t>(i.e.,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gender,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race/ethnicity,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first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generation)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academic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preparation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(i.e.,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math </a:t>
            </a:r>
            <a:r>
              <a:rPr sz="2400" dirty="0">
                <a:latin typeface="Calibri"/>
                <a:cs typeface="Calibri"/>
              </a:rPr>
              <a:t>abilities,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content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knowledge,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college–preparatory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experience)?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240665" marR="256540" indent="-228600">
              <a:lnSpc>
                <a:spcPts val="2590"/>
              </a:lnSpc>
              <a:spcBef>
                <a:spcPts val="1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social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belonging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affect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performance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persistence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General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Chemistry series?</a:t>
            </a:r>
            <a:endParaRPr sz="2400">
              <a:latin typeface="Calibri"/>
              <a:cs typeface="Calibri"/>
            </a:endParaRPr>
          </a:p>
          <a:p>
            <a:pPr marL="697865" marR="5080" lvl="1" indent="-228600">
              <a:lnSpc>
                <a:spcPts val="2590"/>
              </a:lnSpc>
              <a:spcBef>
                <a:spcPts val="50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these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effects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differ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according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demographics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(i.e.,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gender,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race/ethnicity,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first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generation)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academic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preparation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(i.e.,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abilities,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content </a:t>
            </a:r>
            <a:r>
              <a:rPr sz="2400" dirty="0">
                <a:latin typeface="Calibri"/>
                <a:cs typeface="Calibri"/>
              </a:rPr>
              <a:t>knowledge,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college–preparatory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experience)?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30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Is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recursive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effect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between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social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belonging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course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performance?</a:t>
            </a:r>
            <a:endParaRPr sz="2400">
              <a:latin typeface="Calibri"/>
              <a:cs typeface="Calibri"/>
            </a:endParaRPr>
          </a:p>
          <a:p>
            <a:pPr marL="696595" marR="6350" lvl="1" indent="-228600">
              <a:lnSpc>
                <a:spcPts val="2590"/>
              </a:lnSpc>
              <a:spcBef>
                <a:spcPts val="530"/>
              </a:spcBef>
              <a:buFont typeface="Arial"/>
              <a:buChar char="•"/>
              <a:tabLst>
                <a:tab pos="697230" algn="l"/>
              </a:tabLst>
            </a:pPr>
            <a:r>
              <a:rPr sz="2400" dirty="0">
                <a:latin typeface="Calibri"/>
                <a:cs typeface="Calibri"/>
              </a:rPr>
              <a:t>How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these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effects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differ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according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demographics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(i.e.,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gender,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race/ethnicity,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first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generation)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academic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preparation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(i.e.,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abilities,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content </a:t>
            </a:r>
            <a:r>
              <a:rPr sz="2400" dirty="0">
                <a:latin typeface="Calibri"/>
                <a:cs typeface="Calibri"/>
              </a:rPr>
              <a:t>knowledge,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college–preparatory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experience)?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63223" y="6559140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04/30/2022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9361" y="6559140"/>
            <a:ext cx="11436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University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Utah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8014" y="72751"/>
            <a:ext cx="52019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spc="-55" dirty="0"/>
              <a:t> </a:t>
            </a:r>
            <a:r>
              <a:rPr dirty="0"/>
              <a:t>Findings</a:t>
            </a:r>
            <a:r>
              <a:rPr spc="-10" dirty="0"/>
              <a:t> </a:t>
            </a:r>
            <a:r>
              <a:rPr dirty="0"/>
              <a:t>from</a:t>
            </a:r>
            <a:r>
              <a:rPr spc="-40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2</a:t>
            </a:r>
            <a:r>
              <a:rPr spc="-30" dirty="0"/>
              <a:t> </a:t>
            </a:r>
            <a:r>
              <a:rPr spc="-10" dirty="0"/>
              <a:t>Studies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2762" y="1111280"/>
            <a:ext cx="11043285" cy="434594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two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institutions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populations,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large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GC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courses,</a:t>
            </a:r>
            <a:endParaRPr sz="2400">
              <a:latin typeface="Calibri"/>
              <a:cs typeface="Calibri"/>
            </a:endParaRPr>
          </a:p>
          <a:p>
            <a:pPr marL="228600" marR="179070" lvl="1" indent="-228600" algn="r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28600" algn="l"/>
              </a:tabLst>
            </a:pP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Generalizability</a:t>
            </a:r>
            <a:r>
              <a:rPr sz="24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24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course-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level</a:t>
            </a:r>
            <a:r>
              <a:rPr sz="2400" b="1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social</a:t>
            </a:r>
            <a:r>
              <a:rPr sz="2400" b="1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belonging</a:t>
            </a:r>
            <a:r>
              <a:rPr sz="24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survey</a:t>
            </a:r>
            <a:r>
              <a:rPr sz="24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instrument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with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2</a:t>
            </a:r>
            <a:r>
              <a:rPr sz="24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factors</a:t>
            </a:r>
            <a:endParaRPr sz="2400">
              <a:latin typeface="Calibri"/>
              <a:cs typeface="Calibri"/>
            </a:endParaRPr>
          </a:p>
          <a:p>
            <a:pPr marL="228600" marR="238760" lvl="2" indent="-228600" algn="r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228600" algn="l"/>
              </a:tabLst>
            </a:pPr>
            <a:r>
              <a:rPr sz="2400" dirty="0">
                <a:latin typeface="Calibri"/>
                <a:cs typeface="Calibri"/>
              </a:rPr>
              <a:t>Sense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Belonging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Belonging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Uncertainty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statistically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separate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factors</a:t>
            </a:r>
            <a:endParaRPr sz="2400">
              <a:latin typeface="Calibri"/>
              <a:cs typeface="Calibri"/>
            </a:endParaRPr>
          </a:p>
          <a:p>
            <a:pPr lvl="2"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1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affects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early-semester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SB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BU: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1155700" algn="l"/>
              </a:tabLst>
            </a:pPr>
            <a:r>
              <a:rPr sz="2400" dirty="0">
                <a:latin typeface="Calibri"/>
                <a:cs typeface="Calibri"/>
              </a:rPr>
              <a:t>Gender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difference 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SB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BU: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Men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had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higher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SB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lower</a:t>
            </a:r>
            <a:r>
              <a:rPr sz="24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BU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than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women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dirty="0">
                <a:latin typeface="Calibri"/>
                <a:cs typeface="Calibri"/>
              </a:rPr>
              <a:t>Inconclusive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academic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background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affecting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early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SB/BU</a:t>
            </a:r>
            <a:endParaRPr sz="2400">
              <a:latin typeface="Calibri"/>
              <a:cs typeface="Calibri"/>
            </a:endParaRPr>
          </a:p>
          <a:p>
            <a:pPr marL="1612900" marR="222885" lvl="3" indent="-228600">
              <a:lnSpc>
                <a:spcPts val="2590"/>
              </a:lnSpc>
              <a:spcBef>
                <a:spcPts val="545"/>
              </a:spcBef>
              <a:buFont typeface="Arial"/>
              <a:buChar char="•"/>
              <a:tabLst>
                <a:tab pos="1612900" algn="l"/>
              </a:tabLst>
            </a:pPr>
            <a:r>
              <a:rPr sz="2400" dirty="0">
                <a:latin typeface="Calibri"/>
                <a:cs typeface="Calibri"/>
              </a:rPr>
              <a:t>At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Wash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pre-</a:t>
            </a:r>
            <a:r>
              <a:rPr sz="2400" dirty="0">
                <a:latin typeface="Calibri"/>
                <a:cs typeface="Calibri"/>
              </a:rPr>
              <a:t>content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knowledge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(not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Math)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affected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SB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BU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students</a:t>
            </a:r>
            <a:endParaRPr sz="2400">
              <a:latin typeface="Calibri"/>
              <a:cs typeface="Calibri"/>
            </a:endParaRPr>
          </a:p>
          <a:p>
            <a:pPr marL="1612900" lvl="3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1612900" algn="l"/>
              </a:tabLst>
            </a:pPr>
            <a:r>
              <a:rPr sz="2400" dirty="0">
                <a:latin typeface="Calibri"/>
                <a:cs typeface="Calibri"/>
              </a:rPr>
              <a:t>Not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seen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Utah</a:t>
            </a:r>
            <a:endParaRPr sz="24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dirty="0">
                <a:latin typeface="Calibri"/>
                <a:cs typeface="Calibri"/>
              </a:rPr>
              <a:t>Small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size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effect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(0.03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0.07)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63223" y="6559140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04/30/2022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9361" y="6559140"/>
            <a:ext cx="11436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University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Utah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7134" y="73675"/>
            <a:ext cx="61194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spc="-45" dirty="0"/>
              <a:t> </a:t>
            </a:r>
            <a:r>
              <a:rPr dirty="0"/>
              <a:t>Key</a:t>
            </a:r>
            <a:r>
              <a:rPr spc="-70" dirty="0"/>
              <a:t> </a:t>
            </a:r>
            <a:r>
              <a:rPr dirty="0"/>
              <a:t>Findings</a:t>
            </a:r>
            <a:r>
              <a:rPr spc="-45" dirty="0"/>
              <a:t> </a:t>
            </a:r>
            <a:r>
              <a:rPr dirty="0"/>
              <a:t>from</a:t>
            </a:r>
            <a:r>
              <a:rPr spc="-65" dirty="0"/>
              <a:t> </a:t>
            </a:r>
            <a:r>
              <a:rPr dirty="0"/>
              <a:t>Wash</a:t>
            </a:r>
            <a:r>
              <a:rPr spc="-65" dirty="0"/>
              <a:t> </a:t>
            </a:r>
            <a:r>
              <a:rPr spc="-50" dirty="0"/>
              <a:t>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5986" y="915001"/>
            <a:ext cx="10296525" cy="51155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14859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Early-</a:t>
            </a:r>
            <a:r>
              <a:rPr sz="2400" dirty="0">
                <a:latin typeface="Calibri"/>
                <a:cs typeface="Calibri"/>
              </a:rPr>
              <a:t>semester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SB/BU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affects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performance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(cumulative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exam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score)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both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GC1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GC2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for</a:t>
            </a:r>
            <a:r>
              <a:rPr sz="2400" b="1" spc="-3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all</a:t>
            </a:r>
            <a:r>
              <a:rPr sz="24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students</a:t>
            </a:r>
            <a:endParaRPr sz="2400">
              <a:latin typeface="Calibri"/>
              <a:cs typeface="Calibri"/>
            </a:endParaRPr>
          </a:p>
          <a:p>
            <a:pPr marL="698500" marR="435609" lvl="1" indent="-228600">
              <a:lnSpc>
                <a:spcPts val="2590"/>
              </a:lnSpc>
              <a:spcBef>
                <a:spcPts val="509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After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taking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account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academic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background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(ACT,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1.2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pts;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0.18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pt), PLTL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participation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(5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pts)</a:t>
            </a:r>
            <a:endParaRPr sz="2400">
              <a:latin typeface="Calibri"/>
              <a:cs typeface="Calibri"/>
            </a:endParaRPr>
          </a:p>
          <a:p>
            <a:pPr marL="697865" marR="384810" lvl="1" indent="-228600">
              <a:lnSpc>
                <a:spcPts val="2590"/>
              </a:lnSpc>
              <a:spcBef>
                <a:spcPts val="509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0" dirty="0">
                <a:latin typeface="Calibri"/>
                <a:cs typeface="Calibri"/>
              </a:rPr>
              <a:t>Approximately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1.7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points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exam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point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SB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(SB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GC1;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SB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25" dirty="0">
                <a:latin typeface="Calibri"/>
                <a:cs typeface="Calibri"/>
              </a:rPr>
              <a:t> BU </a:t>
            </a:r>
            <a:r>
              <a:rPr sz="2400" spc="-20" dirty="0">
                <a:latin typeface="Calibri"/>
                <a:cs typeface="Calibri"/>
              </a:rPr>
              <a:t>GC2)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3350">
              <a:latin typeface="Calibri"/>
              <a:cs typeface="Calibri"/>
            </a:endParaRPr>
          </a:p>
          <a:p>
            <a:pPr marL="240665" marR="843915" indent="-228600">
              <a:lnSpc>
                <a:spcPts val="2590"/>
              </a:lnSpc>
              <a:buFont typeface="Arial"/>
              <a:buChar char="•"/>
              <a:tabLst>
                <a:tab pos="241300" algn="l"/>
              </a:tabLst>
            </a:pP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Persistence</a:t>
            </a:r>
            <a:r>
              <a:rPr sz="2400" b="1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in</a:t>
            </a:r>
            <a:r>
              <a:rPr sz="2400" b="1" spc="-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series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Late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semester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SB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affects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continuing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finishing </a:t>
            </a:r>
            <a:r>
              <a:rPr sz="2400" dirty="0">
                <a:latin typeface="Calibri"/>
                <a:cs typeface="Calibri"/>
              </a:rPr>
              <a:t>second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semester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GC2</a:t>
            </a:r>
            <a:endParaRPr sz="2400">
              <a:latin typeface="Calibri"/>
              <a:cs typeface="Calibri"/>
            </a:endParaRPr>
          </a:p>
          <a:p>
            <a:pPr marL="697865" marR="5080" lvl="1" indent="-228600">
              <a:lnSpc>
                <a:spcPts val="2590"/>
              </a:lnSpc>
              <a:spcBef>
                <a:spcPts val="49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After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adjusting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academic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preparation,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demographics,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PLTL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participation,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&amp; </a:t>
            </a:r>
            <a:r>
              <a:rPr sz="2400" dirty="0">
                <a:solidFill>
                  <a:srgbClr val="00AFEF"/>
                </a:solidFill>
                <a:latin typeface="Calibri"/>
                <a:cs typeface="Calibri"/>
              </a:rPr>
              <a:t>GC1</a:t>
            </a:r>
            <a:r>
              <a:rPr sz="2400" spc="-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AFEF"/>
                </a:solidFill>
                <a:latin typeface="Calibri"/>
                <a:cs typeface="Calibri"/>
              </a:rPr>
              <a:t>performance</a:t>
            </a:r>
            <a:endParaRPr sz="2400">
              <a:latin typeface="Calibri"/>
              <a:cs typeface="Calibri"/>
            </a:endParaRPr>
          </a:p>
          <a:p>
            <a:pPr marL="697865" marR="527050" lvl="1" indent="-228600">
              <a:lnSpc>
                <a:spcPts val="2590"/>
              </a:lnSpc>
              <a:spcBef>
                <a:spcPts val="509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late-</a:t>
            </a:r>
            <a:r>
              <a:rPr sz="2400" dirty="0">
                <a:latin typeface="Calibri"/>
                <a:cs typeface="Calibri"/>
              </a:rPr>
              <a:t>semester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GC1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SB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increased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(mildly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A)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(A)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(SA),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her </a:t>
            </a:r>
            <a:r>
              <a:rPr sz="2400" dirty="0">
                <a:latin typeface="Calibri"/>
                <a:cs typeface="Calibri"/>
              </a:rPr>
              <a:t>predicted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probability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attrition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decreased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20.2%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6.2%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0.6%, </a:t>
            </a:r>
            <a:r>
              <a:rPr sz="2400" dirty="0">
                <a:latin typeface="Calibri"/>
                <a:cs typeface="Calibri"/>
              </a:rPr>
              <a:t>respectively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average-</a:t>
            </a:r>
            <a:r>
              <a:rPr sz="2400" dirty="0">
                <a:latin typeface="Calibri"/>
                <a:cs typeface="Calibri"/>
              </a:rPr>
              <a:t>preparation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Asian,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female,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PLTL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non-completer)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4048" y="416843"/>
            <a:ext cx="10372725" cy="8661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500"/>
              </a:spcBef>
            </a:pPr>
            <a:r>
              <a:rPr sz="2900" dirty="0"/>
              <a:t>Why</a:t>
            </a:r>
            <a:r>
              <a:rPr sz="2900" spc="-65" dirty="0"/>
              <a:t> </a:t>
            </a:r>
            <a:r>
              <a:rPr sz="2900" dirty="0"/>
              <a:t>might</a:t>
            </a:r>
            <a:r>
              <a:rPr sz="2900" spc="-85" dirty="0"/>
              <a:t> </a:t>
            </a:r>
            <a:r>
              <a:rPr sz="2900" dirty="0"/>
              <a:t>belonging</a:t>
            </a:r>
            <a:r>
              <a:rPr sz="2900" spc="-90" dirty="0"/>
              <a:t> </a:t>
            </a:r>
            <a:r>
              <a:rPr sz="2900" dirty="0"/>
              <a:t>affect</a:t>
            </a:r>
            <a:r>
              <a:rPr sz="2900" spc="-75" dirty="0"/>
              <a:t> </a:t>
            </a:r>
            <a:r>
              <a:rPr sz="2900" dirty="0"/>
              <a:t>performance</a:t>
            </a:r>
            <a:r>
              <a:rPr sz="2900" spc="-75" dirty="0"/>
              <a:t> </a:t>
            </a:r>
            <a:r>
              <a:rPr sz="2900" dirty="0"/>
              <a:t>(one</a:t>
            </a:r>
            <a:r>
              <a:rPr sz="2900" spc="-70" dirty="0"/>
              <a:t> </a:t>
            </a:r>
            <a:r>
              <a:rPr sz="2900" dirty="0"/>
              <a:t>current</a:t>
            </a:r>
            <a:r>
              <a:rPr sz="2900" spc="-50" dirty="0"/>
              <a:t> </a:t>
            </a:r>
            <a:r>
              <a:rPr sz="2900" dirty="0"/>
              <a:t>model;</a:t>
            </a:r>
            <a:r>
              <a:rPr sz="2900" spc="-80" dirty="0"/>
              <a:t> </a:t>
            </a:r>
            <a:r>
              <a:rPr sz="2900" dirty="0"/>
              <a:t>not</a:t>
            </a:r>
            <a:r>
              <a:rPr sz="2900" spc="-70" dirty="0"/>
              <a:t> </a:t>
            </a:r>
            <a:r>
              <a:rPr sz="2900" spc="-25" dirty="0"/>
              <a:t>yet </a:t>
            </a:r>
            <a:r>
              <a:rPr sz="2900" dirty="0"/>
              <a:t>shown</a:t>
            </a:r>
            <a:r>
              <a:rPr sz="2900" spc="-50" dirty="0"/>
              <a:t> </a:t>
            </a:r>
            <a:r>
              <a:rPr sz="2900" dirty="0"/>
              <a:t>in</a:t>
            </a:r>
            <a:r>
              <a:rPr sz="2900" spc="-25" dirty="0"/>
              <a:t> </a:t>
            </a:r>
            <a:r>
              <a:rPr sz="2900" dirty="0"/>
              <a:t>science,</a:t>
            </a:r>
            <a:r>
              <a:rPr sz="2900" spc="-40" dirty="0"/>
              <a:t> </a:t>
            </a:r>
            <a:r>
              <a:rPr sz="2900" dirty="0"/>
              <a:t>math,</a:t>
            </a:r>
            <a:r>
              <a:rPr sz="2900" spc="-30" dirty="0"/>
              <a:t> </a:t>
            </a:r>
            <a:r>
              <a:rPr sz="2900" dirty="0"/>
              <a:t>and</a:t>
            </a:r>
            <a:r>
              <a:rPr sz="2900" spc="-25" dirty="0"/>
              <a:t> </a:t>
            </a:r>
            <a:r>
              <a:rPr sz="2900" spc="-10" dirty="0"/>
              <a:t>engineering)?</a:t>
            </a:r>
            <a:endParaRPr sz="2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593" y="1827964"/>
            <a:ext cx="10741190" cy="210332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905946" y="2693405"/>
            <a:ext cx="131064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libri"/>
                <a:cs typeface="Calibri"/>
              </a:rPr>
              <a:t>Achievement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8526" y="2428293"/>
            <a:ext cx="1243330" cy="8451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065" marR="5080" algn="ctr">
              <a:lnSpc>
                <a:spcPts val="2090"/>
              </a:lnSpc>
              <a:spcBef>
                <a:spcPts val="320"/>
              </a:spcBef>
            </a:pPr>
            <a:r>
              <a:rPr sz="1900" spc="-20" dirty="0">
                <a:latin typeface="Calibri"/>
                <a:cs typeface="Calibri"/>
              </a:rPr>
              <a:t>Engagement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Academic Activities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87651" y="2693405"/>
            <a:ext cx="11010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libri"/>
                <a:cs typeface="Calibri"/>
              </a:rPr>
              <a:t>Motivation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2683" y="2560849"/>
            <a:ext cx="992505" cy="57975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69850">
              <a:lnSpc>
                <a:spcPts val="2090"/>
              </a:lnSpc>
              <a:spcBef>
                <a:spcPts val="320"/>
              </a:spcBef>
            </a:pPr>
            <a:r>
              <a:rPr sz="1900" dirty="0">
                <a:latin typeface="Calibri"/>
                <a:cs typeface="Calibri"/>
              </a:rPr>
              <a:t>Sense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of </a:t>
            </a:r>
            <a:r>
              <a:rPr sz="1900" spc="-10" dirty="0">
                <a:latin typeface="Calibri"/>
                <a:cs typeface="Calibri"/>
              </a:rPr>
              <a:t>Belonging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8319" y="2428293"/>
            <a:ext cx="1278255" cy="8451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95885" algn="just">
              <a:lnSpc>
                <a:spcPts val="2090"/>
              </a:lnSpc>
              <a:spcBef>
                <a:spcPts val="320"/>
              </a:spcBef>
            </a:pPr>
            <a:r>
              <a:rPr sz="1900" spc="-10" dirty="0">
                <a:latin typeface="Calibri"/>
                <a:cs typeface="Calibri"/>
              </a:rPr>
              <a:t>Supportive Classroom </a:t>
            </a:r>
            <a:r>
              <a:rPr sz="1900" spc="-20" dirty="0">
                <a:latin typeface="Calibri"/>
                <a:cs typeface="Calibri"/>
              </a:rPr>
              <a:t>Environment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3939" y="6374129"/>
            <a:ext cx="36658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Zumbrunn,</a:t>
            </a:r>
            <a:r>
              <a:rPr sz="18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McKim,</a:t>
            </a:r>
            <a:r>
              <a:rPr sz="18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Buhs,</a:t>
            </a:r>
            <a:r>
              <a:rPr sz="18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Hawley, </a:t>
            </a:r>
            <a:r>
              <a:rPr sz="1800" spc="-20" dirty="0">
                <a:solidFill>
                  <a:srgbClr val="7E7E7E"/>
                </a:solidFill>
                <a:latin typeface="Calibri"/>
                <a:cs typeface="Calibri"/>
              </a:rPr>
              <a:t>2014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63223" y="6521040"/>
            <a:ext cx="766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04/30/2022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69361" y="6521040"/>
            <a:ext cx="1143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University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Utah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3939" y="4110681"/>
            <a:ext cx="10219055" cy="198882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9235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latin typeface="Calibri"/>
                <a:cs typeface="Calibri"/>
              </a:rPr>
              <a:t>Recursive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Process: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affect-</a:t>
            </a:r>
            <a:r>
              <a:rPr sz="2800" spc="-25" dirty="0">
                <a:latin typeface="Calibri"/>
                <a:cs typeface="Calibri"/>
              </a:rPr>
              <a:t>cognition-</a:t>
            </a:r>
            <a:r>
              <a:rPr sz="2800" dirty="0">
                <a:latin typeface="Calibri"/>
                <a:cs typeface="Calibri"/>
              </a:rPr>
              <a:t>behavior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chain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thought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be </a:t>
            </a:r>
            <a:r>
              <a:rPr sz="2800" dirty="0">
                <a:latin typeface="Calibri"/>
                <a:cs typeface="Calibri"/>
              </a:rPr>
              <a:t>cyclic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self-</a:t>
            </a:r>
            <a:r>
              <a:rPr sz="2800" spc="-10" dirty="0">
                <a:latin typeface="Calibri"/>
                <a:cs typeface="Calibri"/>
              </a:rPr>
              <a:t>reinforcing,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such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negative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self-</a:t>
            </a:r>
            <a:r>
              <a:rPr sz="2800" spc="-10" dirty="0">
                <a:latin typeface="Calibri"/>
                <a:cs typeface="Calibri"/>
              </a:rPr>
              <a:t>perceptions contribute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maladaptive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learning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strategies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poor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performance, </a:t>
            </a:r>
            <a:r>
              <a:rPr sz="2800" dirty="0">
                <a:latin typeface="Calibri"/>
                <a:cs typeface="Calibri"/>
              </a:rPr>
              <a:t>which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beget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more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negative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perceptions,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(Yeager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Walton, 2011).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Recursive</a:t>
            </a:r>
            <a:r>
              <a:rPr spc="-60" dirty="0"/>
              <a:t> </a:t>
            </a:r>
            <a:r>
              <a:rPr dirty="0"/>
              <a:t>Process</a:t>
            </a:r>
            <a:r>
              <a:rPr spc="-80" dirty="0"/>
              <a:t> </a:t>
            </a:r>
            <a:r>
              <a:rPr dirty="0"/>
              <a:t>Study</a:t>
            </a:r>
            <a:r>
              <a:rPr spc="-25" dirty="0"/>
              <a:t> </a:t>
            </a:r>
            <a:r>
              <a:rPr dirty="0"/>
              <a:t>-</a:t>
            </a:r>
            <a:r>
              <a:rPr spc="-45" dirty="0"/>
              <a:t> </a:t>
            </a:r>
            <a:r>
              <a:rPr dirty="0"/>
              <a:t>Utah</a:t>
            </a:r>
            <a:r>
              <a:rPr spc="-45" dirty="0"/>
              <a:t> </a:t>
            </a:r>
            <a:r>
              <a:rPr spc="-10" dirty="0"/>
              <a:t>Study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5986" y="462874"/>
            <a:ext cx="10662920" cy="273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Recursive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process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seen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GC1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000">
              <a:latin typeface="Calibri"/>
              <a:cs typeface="Calibri"/>
            </a:endParaRPr>
          </a:p>
          <a:p>
            <a:pPr marL="240665" marR="5080" indent="-228600">
              <a:lnSpc>
                <a:spcPts val="2810"/>
              </a:lnSpc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Calibri"/>
                <a:cs typeface="Calibri"/>
              </a:rPr>
              <a:t>Step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1: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After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Accounting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for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Academic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Preparation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(ACT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Math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and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Pre- </a:t>
            </a:r>
            <a:r>
              <a:rPr sz="2600" b="1" dirty="0">
                <a:latin typeface="Calibri"/>
                <a:cs typeface="Calibri"/>
              </a:rPr>
              <a:t>assessment</a:t>
            </a:r>
            <a:r>
              <a:rPr sz="2600" b="1" spc="-100" dirty="0">
                <a:latin typeface="Calibri"/>
                <a:cs typeface="Calibri"/>
              </a:rPr>
              <a:t> </a:t>
            </a:r>
            <a:r>
              <a:rPr sz="2600" b="1" spc="-30" dirty="0">
                <a:latin typeface="Calibri"/>
                <a:cs typeface="Calibri"/>
              </a:rPr>
              <a:t>Test),</a:t>
            </a:r>
            <a:r>
              <a:rPr sz="2600" b="1" spc="-9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Early-</a:t>
            </a:r>
            <a:r>
              <a:rPr sz="2600" b="1" dirty="0">
                <a:latin typeface="Calibri"/>
                <a:cs typeface="Calibri"/>
              </a:rPr>
              <a:t>Semester</a:t>
            </a:r>
            <a:r>
              <a:rPr sz="2600" b="1" spc="-7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Belonging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Uncertainty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Negatively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Affected Midterm-</a:t>
            </a:r>
            <a:r>
              <a:rPr sz="2600" b="1" dirty="0">
                <a:latin typeface="Calibri"/>
                <a:cs typeface="Calibri"/>
              </a:rPr>
              <a:t>Exam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Performance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(Average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of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Exams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1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and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2)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Only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for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the </a:t>
            </a:r>
            <a:r>
              <a:rPr sz="2600" b="1" dirty="0">
                <a:latin typeface="Calibri"/>
                <a:cs typeface="Calibri"/>
              </a:rPr>
              <a:t>Intersectional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Group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of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First-</a:t>
            </a:r>
            <a:r>
              <a:rPr sz="2600" b="1" dirty="0">
                <a:latin typeface="Calibri"/>
                <a:cs typeface="Calibri"/>
              </a:rPr>
              <a:t>Generation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Students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and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Women</a:t>
            </a:r>
            <a:endParaRPr sz="26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698500" algn="l"/>
              </a:tabLst>
            </a:pPr>
            <a:r>
              <a:rPr sz="2600" dirty="0">
                <a:latin typeface="Calibri"/>
                <a:cs typeface="Calibri"/>
              </a:rPr>
              <a:t>ACT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math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(1.3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pts);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Pre-</a:t>
            </a:r>
            <a:r>
              <a:rPr sz="2600" dirty="0">
                <a:latin typeface="Calibri"/>
                <a:cs typeface="Calibri"/>
              </a:rPr>
              <a:t>knowledge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(0.9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pts)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all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students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3223" y="6521040"/>
            <a:ext cx="766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04/30/2022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9361" y="6521040"/>
            <a:ext cx="1143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University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Utah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1955" y="3215640"/>
            <a:ext cx="9709403" cy="36423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892" y="679478"/>
            <a:ext cx="11139170" cy="40132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0665" marR="278765" indent="-228600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b="1" dirty="0">
                <a:latin typeface="Calibri"/>
                <a:cs typeface="Calibri"/>
              </a:rPr>
              <a:t>Step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2: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AF50"/>
                </a:solidFill>
                <a:latin typeface="Calibri"/>
                <a:cs typeface="Calibri"/>
              </a:rPr>
              <a:t>Mid-</a:t>
            </a:r>
            <a:r>
              <a:rPr sz="2600" b="1" dirty="0">
                <a:solidFill>
                  <a:srgbClr val="00AF50"/>
                </a:solidFill>
                <a:latin typeface="Calibri"/>
                <a:cs typeface="Calibri"/>
              </a:rPr>
              <a:t>term</a:t>
            </a:r>
            <a:r>
              <a:rPr sz="26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AF50"/>
                </a:solidFill>
                <a:latin typeface="Calibri"/>
                <a:cs typeface="Calibri"/>
              </a:rPr>
              <a:t>performance</a:t>
            </a:r>
            <a:r>
              <a:rPr sz="26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AF50"/>
                </a:solidFill>
                <a:latin typeface="Calibri"/>
                <a:cs typeface="Calibri"/>
              </a:rPr>
              <a:t>predicted</a:t>
            </a:r>
            <a:r>
              <a:rPr sz="26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rgbClr val="00AF50"/>
                </a:solidFill>
                <a:latin typeface="Calibri"/>
                <a:cs typeface="Calibri"/>
              </a:rPr>
              <a:t>late-</a:t>
            </a:r>
            <a:r>
              <a:rPr sz="2600" b="1" dirty="0">
                <a:solidFill>
                  <a:srgbClr val="00AF50"/>
                </a:solidFill>
                <a:latin typeface="Calibri"/>
                <a:cs typeface="Calibri"/>
              </a:rPr>
              <a:t>semester</a:t>
            </a:r>
            <a:r>
              <a:rPr sz="26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AF50"/>
                </a:solidFill>
                <a:latin typeface="Calibri"/>
                <a:cs typeface="Calibri"/>
              </a:rPr>
              <a:t>social</a:t>
            </a:r>
            <a:r>
              <a:rPr sz="2600" b="1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AF50"/>
                </a:solidFill>
                <a:latin typeface="Calibri"/>
                <a:cs typeface="Calibri"/>
              </a:rPr>
              <a:t>belonging</a:t>
            </a:r>
            <a:r>
              <a:rPr sz="26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AF50"/>
                </a:solidFill>
                <a:latin typeface="Calibri"/>
                <a:cs typeface="Calibri"/>
              </a:rPr>
              <a:t>(both </a:t>
            </a:r>
            <a:r>
              <a:rPr sz="2600" b="1" dirty="0">
                <a:solidFill>
                  <a:srgbClr val="00AF50"/>
                </a:solidFill>
                <a:latin typeface="Calibri"/>
                <a:cs typeface="Calibri"/>
              </a:rPr>
              <a:t>factors)</a:t>
            </a:r>
            <a:r>
              <a:rPr sz="2600" b="1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AF50"/>
                </a:solidFill>
                <a:latin typeface="Calibri"/>
                <a:cs typeface="Calibri"/>
              </a:rPr>
              <a:t>for</a:t>
            </a:r>
            <a:r>
              <a:rPr sz="2600" b="1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00AF50"/>
                </a:solidFill>
                <a:latin typeface="Calibri"/>
                <a:cs typeface="Calibri"/>
              </a:rPr>
              <a:t>all</a:t>
            </a:r>
            <a:r>
              <a:rPr sz="2600" b="1" spc="-4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AF50"/>
                </a:solidFill>
                <a:latin typeface="Calibri"/>
                <a:cs typeface="Calibri"/>
              </a:rPr>
              <a:t>students.</a:t>
            </a:r>
            <a:endParaRPr sz="26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698500" algn="l"/>
              </a:tabLst>
            </a:pPr>
            <a:r>
              <a:rPr sz="2600" spc="-20" dirty="0">
                <a:latin typeface="Calibri"/>
                <a:cs typeface="Calibri"/>
              </a:rPr>
              <a:t>Pre-</a:t>
            </a:r>
            <a:r>
              <a:rPr sz="2600" dirty="0">
                <a:latin typeface="Calibri"/>
                <a:cs typeface="Calibri"/>
              </a:rPr>
              <a:t>knowledge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Math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did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not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predict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SB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BU</a:t>
            </a:r>
            <a:endParaRPr sz="26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698500" algn="l"/>
              </a:tabLst>
            </a:pPr>
            <a:r>
              <a:rPr sz="2600" dirty="0">
                <a:latin typeface="Calibri"/>
                <a:cs typeface="Calibri"/>
              </a:rPr>
              <a:t>Example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mid-</a:t>
            </a:r>
            <a:r>
              <a:rPr sz="2600" dirty="0">
                <a:latin typeface="Calibri"/>
                <a:cs typeface="Calibri"/>
              </a:rPr>
              <a:t>term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performance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SB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35" dirty="0">
                <a:latin typeface="Calibri"/>
                <a:cs typeface="Calibri"/>
              </a:rPr>
              <a:t> BU</a:t>
            </a:r>
            <a:endParaRPr sz="2600">
              <a:latin typeface="Calibri"/>
              <a:cs typeface="Calibri"/>
            </a:endParaRPr>
          </a:p>
          <a:p>
            <a:pPr marL="1155700" marR="5080" lvl="2" indent="-228600">
              <a:lnSpc>
                <a:spcPts val="2810"/>
              </a:lnSpc>
              <a:spcBef>
                <a:spcPts val="545"/>
              </a:spcBef>
              <a:buFont typeface="Arial"/>
              <a:buChar char="•"/>
              <a:tabLst>
                <a:tab pos="1155700" algn="l"/>
              </a:tabLst>
            </a:pPr>
            <a:r>
              <a:rPr sz="2600" dirty="0">
                <a:latin typeface="Calibri"/>
                <a:cs typeface="Calibri"/>
              </a:rPr>
              <a:t>A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student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having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80%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average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would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expected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report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score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0.17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standard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deviation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above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score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student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90% </a:t>
            </a:r>
            <a:r>
              <a:rPr sz="2600" dirty="0">
                <a:latin typeface="Calibri"/>
                <a:cs typeface="Calibri"/>
              </a:rPr>
              <a:t>exam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score</a:t>
            </a:r>
            <a:endParaRPr sz="2600">
              <a:latin typeface="Calibri"/>
              <a:cs typeface="Calibri"/>
            </a:endParaRPr>
          </a:p>
          <a:p>
            <a:pPr marL="469900" marR="6109970" lvl="1" indent="-635">
              <a:lnSpc>
                <a:spcPts val="3300"/>
              </a:lnSpc>
              <a:spcBef>
                <a:spcPts val="105"/>
              </a:spcBef>
              <a:buFont typeface="Arial"/>
              <a:buChar char="•"/>
              <a:tabLst>
                <a:tab pos="698500" algn="l"/>
              </a:tabLst>
            </a:pPr>
            <a:r>
              <a:rPr sz="2600" dirty="0">
                <a:latin typeface="Calibri"/>
                <a:cs typeface="Calibri"/>
              </a:rPr>
              <a:t>Women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again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experience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higher </a:t>
            </a:r>
            <a:r>
              <a:rPr sz="2600" dirty="0">
                <a:latin typeface="Calibri"/>
                <a:cs typeface="Calibri"/>
              </a:rPr>
              <a:t>BU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score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men,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even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with</a:t>
            </a:r>
            <a:endParaRPr sz="26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5"/>
              </a:spcBef>
            </a:pPr>
            <a:r>
              <a:rPr sz="2600" dirty="0">
                <a:latin typeface="Calibri"/>
                <a:cs typeface="Calibri"/>
              </a:rPr>
              <a:t>comparable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exam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performance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3223" y="6521040"/>
            <a:ext cx="766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04/30/2022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82061" y="6571840"/>
            <a:ext cx="11182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University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Utah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4184" y="3159251"/>
            <a:ext cx="5021579" cy="36575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02174" y="73828"/>
            <a:ext cx="60985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Recursive</a:t>
            </a:r>
            <a:r>
              <a:rPr spc="-60" dirty="0"/>
              <a:t> </a:t>
            </a:r>
            <a:r>
              <a:rPr dirty="0"/>
              <a:t>Process</a:t>
            </a:r>
            <a:r>
              <a:rPr spc="-80" dirty="0"/>
              <a:t> </a:t>
            </a:r>
            <a:r>
              <a:rPr dirty="0"/>
              <a:t>Study</a:t>
            </a:r>
            <a:r>
              <a:rPr spc="-25" dirty="0"/>
              <a:t> </a:t>
            </a:r>
            <a:r>
              <a:rPr dirty="0"/>
              <a:t>-</a:t>
            </a:r>
            <a:r>
              <a:rPr spc="-45" dirty="0"/>
              <a:t> </a:t>
            </a:r>
            <a:r>
              <a:rPr dirty="0"/>
              <a:t>Utah</a:t>
            </a:r>
            <a:r>
              <a:rPr spc="-45" dirty="0"/>
              <a:t> </a:t>
            </a:r>
            <a:r>
              <a:rPr spc="-10" dirty="0"/>
              <a:t>Study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9554" marR="371475" indent="-228600">
              <a:lnSpc>
                <a:spcPts val="2810"/>
              </a:lnSpc>
              <a:spcBef>
                <a:spcPts val="455"/>
              </a:spcBef>
              <a:buFont typeface="Arial"/>
              <a:buChar char="•"/>
              <a:tabLst>
                <a:tab pos="250190" algn="l"/>
              </a:tabLst>
            </a:pPr>
            <a:r>
              <a:rPr dirty="0"/>
              <a:t>Step</a:t>
            </a:r>
            <a:r>
              <a:rPr spc="-55" dirty="0"/>
              <a:t> </a:t>
            </a:r>
            <a:r>
              <a:rPr dirty="0"/>
              <a:t>3:</a:t>
            </a:r>
            <a:r>
              <a:rPr spc="-55" dirty="0"/>
              <a:t> </a:t>
            </a:r>
            <a:r>
              <a:rPr spc="-25" dirty="0"/>
              <a:t>Late-</a:t>
            </a:r>
            <a:r>
              <a:rPr dirty="0"/>
              <a:t>semester</a:t>
            </a:r>
            <a:r>
              <a:rPr spc="-35" dirty="0"/>
              <a:t> </a:t>
            </a:r>
            <a:r>
              <a:rPr dirty="0"/>
              <a:t>sense</a:t>
            </a:r>
            <a:r>
              <a:rPr spc="-4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belonging</a:t>
            </a:r>
            <a:r>
              <a:rPr spc="-10" dirty="0"/>
              <a:t> </a:t>
            </a:r>
            <a:r>
              <a:rPr dirty="0"/>
              <a:t>predicted</a:t>
            </a:r>
            <a:r>
              <a:rPr spc="-25" dirty="0"/>
              <a:t> </a:t>
            </a:r>
            <a:r>
              <a:rPr dirty="0"/>
              <a:t>noncumulative</a:t>
            </a:r>
            <a:r>
              <a:rPr spc="-35" dirty="0"/>
              <a:t> </a:t>
            </a:r>
            <a:r>
              <a:rPr dirty="0"/>
              <a:t>final</a:t>
            </a:r>
            <a:r>
              <a:rPr spc="-30" dirty="0"/>
              <a:t> </a:t>
            </a:r>
            <a:r>
              <a:rPr spc="-20" dirty="0"/>
              <a:t>exam </a:t>
            </a:r>
            <a:r>
              <a:rPr spc="-10" dirty="0"/>
              <a:t>performance.</a:t>
            </a:r>
          </a:p>
          <a:p>
            <a:pPr marL="707390" marR="5080" lvl="1" indent="-228600">
              <a:lnSpc>
                <a:spcPts val="2810"/>
              </a:lnSpc>
              <a:spcBef>
                <a:spcPts val="500"/>
              </a:spcBef>
              <a:buFont typeface="Arial"/>
              <a:buChar char="•"/>
              <a:tabLst>
                <a:tab pos="707390" algn="l"/>
              </a:tabLst>
            </a:pPr>
            <a:r>
              <a:rPr sz="2600" dirty="0">
                <a:latin typeface="Calibri"/>
                <a:cs typeface="Calibri"/>
              </a:rPr>
              <a:t>Again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pre-</a:t>
            </a:r>
            <a:r>
              <a:rPr sz="2600" dirty="0">
                <a:latin typeface="Calibri"/>
                <a:cs typeface="Calibri"/>
              </a:rPr>
              <a:t>knowledge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Math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predicted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exam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score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similar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early </a:t>
            </a:r>
            <a:r>
              <a:rPr sz="2600" dirty="0">
                <a:latin typeface="Calibri"/>
                <a:cs typeface="Calibri"/>
              </a:rPr>
              <a:t>exam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score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effect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</a:t>
            </a:r>
            <a:r>
              <a:rPr sz="2600" i="1" dirty="0">
                <a:latin typeface="Calibri"/>
                <a:cs typeface="Calibri"/>
              </a:rPr>
              <a:t>ACT</a:t>
            </a:r>
            <a:r>
              <a:rPr sz="2600" i="1" spc="-5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math</a:t>
            </a:r>
            <a:r>
              <a:rPr sz="2600" i="1" spc="-3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(1.4</a:t>
            </a:r>
            <a:r>
              <a:rPr sz="2600" i="1" spc="-4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pts);</a:t>
            </a:r>
            <a:r>
              <a:rPr sz="2600" i="1" spc="-4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Pre-</a:t>
            </a:r>
            <a:r>
              <a:rPr sz="2600" i="1" dirty="0">
                <a:latin typeface="Calibri"/>
                <a:cs typeface="Calibri"/>
              </a:rPr>
              <a:t>knowledge</a:t>
            </a:r>
            <a:r>
              <a:rPr sz="2600" i="1" spc="-6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(0.9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pts)</a:t>
            </a:r>
            <a:r>
              <a:rPr sz="2600" i="1" spc="-2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for</a:t>
            </a:r>
            <a:r>
              <a:rPr sz="2600" i="1" spc="-3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all</a:t>
            </a:r>
            <a:r>
              <a:rPr sz="2600" i="1" spc="-4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students)</a:t>
            </a:r>
            <a:endParaRPr sz="2600">
              <a:latin typeface="Calibri"/>
              <a:cs typeface="Calibri"/>
            </a:endParaRPr>
          </a:p>
          <a:p>
            <a:pPr marL="707390" marR="1393825" lvl="1" indent="-228600">
              <a:lnSpc>
                <a:spcPts val="2810"/>
              </a:lnSpc>
              <a:spcBef>
                <a:spcPts val="484"/>
              </a:spcBef>
              <a:buFont typeface="Arial"/>
              <a:buChar char="•"/>
              <a:tabLst>
                <a:tab pos="707390" algn="l"/>
              </a:tabLst>
            </a:pPr>
            <a:r>
              <a:rPr sz="2600" dirty="0">
                <a:latin typeface="Calibri"/>
                <a:cs typeface="Calibri"/>
              </a:rPr>
              <a:t>Late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semester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SB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(but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not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BU)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predicted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exam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score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all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students; </a:t>
            </a:r>
            <a:r>
              <a:rPr sz="2600" dirty="0">
                <a:latin typeface="Calibri"/>
                <a:cs typeface="Calibri"/>
              </a:rPr>
              <a:t>4pts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higher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exam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standard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deviation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increase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SB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score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3223" y="6521040"/>
            <a:ext cx="766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04/30/2022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69361" y="6521040"/>
            <a:ext cx="1143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University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Utah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2174" y="73828"/>
            <a:ext cx="60985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Recursive</a:t>
            </a:r>
            <a:r>
              <a:rPr spc="-60" dirty="0"/>
              <a:t> </a:t>
            </a:r>
            <a:r>
              <a:rPr dirty="0"/>
              <a:t>Process</a:t>
            </a:r>
            <a:r>
              <a:rPr spc="-80" dirty="0"/>
              <a:t> </a:t>
            </a:r>
            <a:r>
              <a:rPr dirty="0"/>
              <a:t>Study</a:t>
            </a:r>
            <a:r>
              <a:rPr spc="-25" dirty="0"/>
              <a:t> </a:t>
            </a:r>
            <a:r>
              <a:rPr dirty="0"/>
              <a:t>-</a:t>
            </a:r>
            <a:r>
              <a:rPr spc="-45" dirty="0"/>
              <a:t> </a:t>
            </a:r>
            <a:r>
              <a:rPr dirty="0"/>
              <a:t>Utah</a:t>
            </a:r>
            <a:r>
              <a:rPr spc="-45" dirty="0"/>
              <a:t> </a:t>
            </a:r>
            <a:r>
              <a:rPr spc="-10" dirty="0"/>
              <a:t>Study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5433" y="3709689"/>
            <a:ext cx="9276594" cy="227325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037671" y="4641603"/>
            <a:ext cx="14471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alibri"/>
                <a:cs typeface="Calibri"/>
              </a:rPr>
              <a:t>Achievement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77957" y="4202118"/>
            <a:ext cx="1096010" cy="12249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1905" algn="ctr">
              <a:lnSpc>
                <a:spcPct val="91600"/>
              </a:lnSpc>
              <a:spcBef>
                <a:spcPts val="310"/>
              </a:spcBef>
            </a:pPr>
            <a:r>
              <a:rPr sz="2100" spc="-10" dirty="0">
                <a:latin typeface="Calibri"/>
                <a:cs typeface="Calibri"/>
              </a:rPr>
              <a:t>Late- semester Social Belonging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64598" y="4495109"/>
            <a:ext cx="1447165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33045">
              <a:lnSpc>
                <a:spcPts val="2320"/>
              </a:lnSpc>
              <a:spcBef>
                <a:spcPts val="340"/>
              </a:spcBef>
            </a:pPr>
            <a:r>
              <a:rPr sz="2100" spc="-10" dirty="0">
                <a:latin typeface="Calibri"/>
                <a:cs typeface="Calibri"/>
              </a:rPr>
              <a:t>Midterm Achievement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04693" y="4202118"/>
            <a:ext cx="1096010" cy="12249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1905" algn="ctr">
              <a:lnSpc>
                <a:spcPct val="91600"/>
              </a:lnSpc>
              <a:spcBef>
                <a:spcPts val="310"/>
              </a:spcBef>
            </a:pPr>
            <a:r>
              <a:rPr sz="2100" spc="-10" dirty="0">
                <a:latin typeface="Calibri"/>
                <a:cs typeface="Calibri"/>
              </a:rPr>
              <a:t>Early- semester Social Belonging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4048" y="416843"/>
            <a:ext cx="10372725" cy="8661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130"/>
              </a:lnSpc>
              <a:spcBef>
                <a:spcPts val="500"/>
              </a:spcBef>
            </a:pPr>
            <a:r>
              <a:rPr sz="2900" dirty="0"/>
              <a:t>Why</a:t>
            </a:r>
            <a:r>
              <a:rPr sz="2900" spc="-65" dirty="0"/>
              <a:t> </a:t>
            </a:r>
            <a:r>
              <a:rPr sz="2900" dirty="0"/>
              <a:t>might</a:t>
            </a:r>
            <a:r>
              <a:rPr sz="2900" spc="-85" dirty="0"/>
              <a:t> </a:t>
            </a:r>
            <a:r>
              <a:rPr sz="2900" dirty="0"/>
              <a:t>belonging</a:t>
            </a:r>
            <a:r>
              <a:rPr sz="2900" spc="-90" dirty="0"/>
              <a:t> </a:t>
            </a:r>
            <a:r>
              <a:rPr sz="2900" dirty="0"/>
              <a:t>affect</a:t>
            </a:r>
            <a:r>
              <a:rPr sz="2900" spc="-75" dirty="0"/>
              <a:t> </a:t>
            </a:r>
            <a:r>
              <a:rPr sz="2900" dirty="0"/>
              <a:t>performance</a:t>
            </a:r>
            <a:r>
              <a:rPr sz="2900" spc="-75" dirty="0"/>
              <a:t> </a:t>
            </a:r>
            <a:r>
              <a:rPr sz="2900" dirty="0"/>
              <a:t>(one</a:t>
            </a:r>
            <a:r>
              <a:rPr sz="2900" spc="-70" dirty="0"/>
              <a:t> </a:t>
            </a:r>
            <a:r>
              <a:rPr sz="2900" dirty="0"/>
              <a:t>current</a:t>
            </a:r>
            <a:r>
              <a:rPr sz="2900" spc="-50" dirty="0"/>
              <a:t> </a:t>
            </a:r>
            <a:r>
              <a:rPr sz="2900" dirty="0"/>
              <a:t>model;</a:t>
            </a:r>
            <a:r>
              <a:rPr sz="2900" spc="-80" dirty="0"/>
              <a:t> </a:t>
            </a:r>
            <a:r>
              <a:rPr sz="2900" dirty="0"/>
              <a:t>not</a:t>
            </a:r>
            <a:r>
              <a:rPr sz="2900" spc="-70" dirty="0"/>
              <a:t> </a:t>
            </a:r>
            <a:r>
              <a:rPr sz="2900" spc="-25" dirty="0"/>
              <a:t>yet </a:t>
            </a:r>
            <a:r>
              <a:rPr sz="2900" dirty="0"/>
              <a:t>shown</a:t>
            </a:r>
            <a:r>
              <a:rPr sz="2900" spc="-50" dirty="0"/>
              <a:t> </a:t>
            </a:r>
            <a:r>
              <a:rPr sz="2900" dirty="0"/>
              <a:t>in</a:t>
            </a:r>
            <a:r>
              <a:rPr sz="2900" spc="-25" dirty="0"/>
              <a:t> </a:t>
            </a:r>
            <a:r>
              <a:rPr sz="2900" dirty="0"/>
              <a:t>science,</a:t>
            </a:r>
            <a:r>
              <a:rPr sz="2900" spc="-40" dirty="0"/>
              <a:t> </a:t>
            </a:r>
            <a:r>
              <a:rPr sz="2900" dirty="0"/>
              <a:t>math,</a:t>
            </a:r>
            <a:r>
              <a:rPr sz="2900" spc="-30" dirty="0"/>
              <a:t> </a:t>
            </a:r>
            <a:r>
              <a:rPr sz="2900" dirty="0"/>
              <a:t>and</a:t>
            </a:r>
            <a:r>
              <a:rPr sz="2900" spc="-25" dirty="0"/>
              <a:t> </a:t>
            </a:r>
            <a:r>
              <a:rPr sz="2900" spc="-10" dirty="0"/>
              <a:t>engineering)?</a:t>
            </a:r>
            <a:endParaRPr sz="2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5593" y="1827964"/>
            <a:ext cx="10741190" cy="210332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905946" y="2693405"/>
            <a:ext cx="131064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libri"/>
                <a:cs typeface="Calibri"/>
              </a:rPr>
              <a:t>Achievement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8526" y="2428293"/>
            <a:ext cx="1243330" cy="8451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065" marR="5080" algn="ctr">
              <a:lnSpc>
                <a:spcPts val="2090"/>
              </a:lnSpc>
              <a:spcBef>
                <a:spcPts val="320"/>
              </a:spcBef>
            </a:pPr>
            <a:r>
              <a:rPr sz="1900" spc="-20" dirty="0">
                <a:latin typeface="Calibri"/>
                <a:cs typeface="Calibri"/>
              </a:rPr>
              <a:t>Engagement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Academic Activities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87651" y="2693405"/>
            <a:ext cx="11010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libri"/>
                <a:cs typeface="Calibri"/>
              </a:rPr>
              <a:t>Motivation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2649" y="2693405"/>
            <a:ext cx="9925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latin typeface="Calibri"/>
                <a:cs typeface="Calibri"/>
              </a:rPr>
              <a:t>Belonging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8319" y="2428293"/>
            <a:ext cx="1278255" cy="84518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95885" algn="just">
              <a:lnSpc>
                <a:spcPts val="2090"/>
              </a:lnSpc>
              <a:spcBef>
                <a:spcPts val="320"/>
              </a:spcBef>
            </a:pPr>
            <a:r>
              <a:rPr sz="1900" spc="-10" dirty="0">
                <a:latin typeface="Calibri"/>
                <a:cs typeface="Calibri"/>
              </a:rPr>
              <a:t>Supportive Classroom </a:t>
            </a:r>
            <a:r>
              <a:rPr sz="1900" spc="-20" dirty="0">
                <a:latin typeface="Calibri"/>
                <a:cs typeface="Calibri"/>
              </a:rPr>
              <a:t>Environment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3939" y="6374129"/>
            <a:ext cx="36658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Zumbrunn,</a:t>
            </a:r>
            <a:r>
              <a:rPr sz="18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McKim,</a:t>
            </a:r>
            <a:r>
              <a:rPr sz="1800" spc="-1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7E7E7E"/>
                </a:solidFill>
                <a:latin typeface="Calibri"/>
                <a:cs typeface="Calibri"/>
              </a:rPr>
              <a:t>Buhs,</a:t>
            </a:r>
            <a:r>
              <a:rPr sz="18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7E7E7E"/>
                </a:solidFill>
                <a:latin typeface="Calibri"/>
                <a:cs typeface="Calibri"/>
              </a:rPr>
              <a:t>Hawley, </a:t>
            </a:r>
            <a:r>
              <a:rPr sz="1800" spc="-20" dirty="0">
                <a:solidFill>
                  <a:srgbClr val="7E7E7E"/>
                </a:solidFill>
                <a:latin typeface="Calibri"/>
                <a:cs typeface="Calibri"/>
              </a:rPr>
              <a:t>2014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63223" y="6521040"/>
            <a:ext cx="766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04/30/2022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69361" y="6521040"/>
            <a:ext cx="1143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University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Utah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3939" y="4110681"/>
            <a:ext cx="10219055" cy="198882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9235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935" algn="l"/>
              </a:tabLst>
            </a:pPr>
            <a:r>
              <a:rPr sz="2800" b="1" spc="-10" dirty="0">
                <a:latin typeface="Calibri"/>
                <a:cs typeface="Calibri"/>
              </a:rPr>
              <a:t>Recursive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Process: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affect-</a:t>
            </a:r>
            <a:r>
              <a:rPr sz="2800" spc="-25" dirty="0">
                <a:latin typeface="Calibri"/>
                <a:cs typeface="Calibri"/>
              </a:rPr>
              <a:t>cognition-</a:t>
            </a:r>
            <a:r>
              <a:rPr sz="2800" dirty="0">
                <a:latin typeface="Calibri"/>
                <a:cs typeface="Calibri"/>
              </a:rPr>
              <a:t>behavior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chain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thought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be </a:t>
            </a:r>
            <a:r>
              <a:rPr sz="2800" dirty="0">
                <a:latin typeface="Calibri"/>
                <a:cs typeface="Calibri"/>
              </a:rPr>
              <a:t>cyclic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self-</a:t>
            </a:r>
            <a:r>
              <a:rPr sz="2800" spc="-10" dirty="0">
                <a:latin typeface="Calibri"/>
                <a:cs typeface="Calibri"/>
              </a:rPr>
              <a:t>reinforcing,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such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negative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self-</a:t>
            </a:r>
            <a:r>
              <a:rPr sz="2800" spc="-10" dirty="0">
                <a:latin typeface="Calibri"/>
                <a:cs typeface="Calibri"/>
              </a:rPr>
              <a:t>perceptions contribute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maladaptive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learning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strategies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poor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performance, </a:t>
            </a:r>
            <a:r>
              <a:rPr sz="2800" dirty="0">
                <a:latin typeface="Calibri"/>
                <a:cs typeface="Calibri"/>
              </a:rPr>
              <a:t>which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beget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more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negative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perceptions,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(Yeager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Walton, 2011).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63223" y="6559140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04/30/2022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9361" y="6559140"/>
            <a:ext cx="11436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University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Utah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5442" y="98630"/>
            <a:ext cx="4031615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dirty="0"/>
              <a:t>Implications</a:t>
            </a:r>
            <a:r>
              <a:rPr sz="2900" spc="-114" dirty="0"/>
              <a:t> </a:t>
            </a:r>
            <a:r>
              <a:rPr sz="2900" dirty="0"/>
              <a:t>for</a:t>
            </a:r>
            <a:r>
              <a:rPr sz="2900" spc="-90" dirty="0"/>
              <a:t> </a:t>
            </a:r>
            <a:r>
              <a:rPr sz="2900" spc="-10" dirty="0"/>
              <a:t>instructors</a:t>
            </a:r>
            <a:endParaRPr sz="2900"/>
          </a:p>
        </p:txBody>
      </p:sp>
      <p:sp>
        <p:nvSpPr>
          <p:cNvPr id="3" name="object 3"/>
          <p:cNvSpPr txBox="1"/>
          <p:nvPr/>
        </p:nvSpPr>
        <p:spPr>
          <a:xfrm>
            <a:off x="300736" y="565919"/>
            <a:ext cx="11530330" cy="578040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Create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inclusive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supportive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environment</a:t>
            </a:r>
            <a:endParaRPr sz="26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90"/>
              </a:spcBef>
              <a:buFont typeface="Arial"/>
              <a:buChar char="•"/>
              <a:tabLst>
                <a:tab pos="698500" algn="l"/>
              </a:tabLst>
            </a:pPr>
            <a:r>
              <a:rPr sz="2600" dirty="0">
                <a:latin typeface="Calibri"/>
                <a:cs typeface="Calibri"/>
              </a:rPr>
              <a:t>Check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material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language</a:t>
            </a:r>
            <a:endParaRPr sz="26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180"/>
              </a:spcBef>
              <a:buFont typeface="Arial"/>
              <a:buChar char="•"/>
              <a:tabLst>
                <a:tab pos="1155700" algn="l"/>
              </a:tabLst>
            </a:pPr>
            <a:r>
              <a:rPr sz="2600" dirty="0">
                <a:latin typeface="Calibri"/>
                <a:cs typeface="Calibri"/>
              </a:rPr>
              <a:t>Include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examples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different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genders,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races/ethnicities,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first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generation,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etc.)</a:t>
            </a:r>
            <a:endParaRPr sz="26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698500" algn="l"/>
              </a:tabLst>
            </a:pPr>
            <a:r>
              <a:rPr sz="2600" dirty="0">
                <a:latin typeface="Calibri"/>
                <a:cs typeface="Calibri"/>
              </a:rPr>
              <a:t>Encourage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growth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mindset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AF50"/>
                </a:solidFill>
                <a:latin typeface="Calibri"/>
                <a:cs typeface="Calibri"/>
              </a:rPr>
              <a:t>both</a:t>
            </a:r>
            <a:r>
              <a:rPr sz="2600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instructors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students</a:t>
            </a:r>
            <a:endParaRPr sz="2600">
              <a:latin typeface="Calibri"/>
              <a:cs typeface="Calibri"/>
            </a:endParaRPr>
          </a:p>
          <a:p>
            <a:pPr marL="1155700" marR="45720" lvl="2" indent="-228600">
              <a:lnSpc>
                <a:spcPts val="2810"/>
              </a:lnSpc>
              <a:spcBef>
                <a:spcPts val="545"/>
              </a:spcBef>
              <a:buFont typeface="Arial"/>
              <a:buChar char="•"/>
              <a:tabLst>
                <a:tab pos="1155700" algn="l"/>
              </a:tabLst>
            </a:pPr>
            <a:r>
              <a:rPr sz="2600" dirty="0">
                <a:latin typeface="Calibri"/>
                <a:cs typeface="Calibri"/>
              </a:rPr>
              <a:t>A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belief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all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learners’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can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grow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improve.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Set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your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assessments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to </a:t>
            </a:r>
            <a:r>
              <a:rPr sz="2600" dirty="0">
                <a:latin typeface="Calibri"/>
                <a:cs typeface="Calibri"/>
              </a:rPr>
              <a:t>encourage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this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process.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Reinforce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at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critical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points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semester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(e.g.,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after </a:t>
            </a:r>
            <a:r>
              <a:rPr sz="2600" dirty="0">
                <a:latin typeface="Calibri"/>
                <a:cs typeface="Calibri"/>
              </a:rPr>
              <a:t>each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exam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has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been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taken)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when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students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struggle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maintain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positive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self- beliefs.</a:t>
            </a:r>
            <a:endParaRPr sz="2600">
              <a:latin typeface="Calibri"/>
              <a:cs typeface="Calibri"/>
            </a:endParaRPr>
          </a:p>
          <a:p>
            <a:pPr marL="1155700" marR="693420" lvl="2" indent="-228600">
              <a:lnSpc>
                <a:spcPts val="281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</a:tabLst>
            </a:pPr>
            <a:r>
              <a:rPr sz="2600" dirty="0">
                <a:latin typeface="Calibri"/>
                <a:cs typeface="Calibri"/>
              </a:rPr>
              <a:t>Use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multiple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types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assessments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lower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percentage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grade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that</a:t>
            </a:r>
            <a:r>
              <a:rPr sz="2600" spc="-25" dirty="0">
                <a:latin typeface="Calibri"/>
                <a:cs typeface="Calibri"/>
              </a:rPr>
              <a:t> is </a:t>
            </a:r>
            <a:r>
              <a:rPr sz="2600" dirty="0">
                <a:latin typeface="Calibri"/>
                <a:cs typeface="Calibri"/>
              </a:rPr>
              <a:t>based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on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number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high-stakes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assessments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5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30" dirty="0">
                <a:latin typeface="Calibri"/>
                <a:cs typeface="Calibri"/>
              </a:rPr>
              <a:t>Target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motivation: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e.g.,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utility-</a:t>
            </a:r>
            <a:r>
              <a:rPr sz="2600" dirty="0">
                <a:latin typeface="Calibri"/>
                <a:cs typeface="Calibri"/>
              </a:rPr>
              <a:t>value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interventions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30" dirty="0">
                <a:latin typeface="Calibri"/>
                <a:cs typeface="Calibri"/>
              </a:rPr>
              <a:t>Target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Engagement: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e.g.,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active-</a:t>
            </a:r>
            <a:r>
              <a:rPr sz="2600" dirty="0">
                <a:latin typeface="Calibri"/>
                <a:cs typeface="Calibri"/>
              </a:rPr>
              <a:t>learning,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collaborative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strategies</a:t>
            </a:r>
            <a:endParaRPr sz="2600">
              <a:latin typeface="Calibri"/>
              <a:cs typeface="Calibri"/>
            </a:endParaRPr>
          </a:p>
          <a:p>
            <a:pPr marL="241300" marR="739775" indent="-228600">
              <a:lnSpc>
                <a:spcPts val="281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Use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multiple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interventions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reinforce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throughout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semester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into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the </a:t>
            </a:r>
            <a:r>
              <a:rPr sz="2600" dirty="0">
                <a:latin typeface="Calibri"/>
                <a:cs typeface="Calibri"/>
              </a:rPr>
              <a:t>second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semester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course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6970" y="132028"/>
            <a:ext cx="57257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Group</a:t>
            </a:r>
            <a:r>
              <a:rPr spc="-65" dirty="0"/>
              <a:t> </a:t>
            </a:r>
            <a:r>
              <a:rPr dirty="0"/>
              <a:t>members</a:t>
            </a:r>
            <a:r>
              <a:rPr spc="-40" dirty="0"/>
              <a:t> </a:t>
            </a:r>
            <a:r>
              <a:rPr dirty="0"/>
              <a:t>and</a:t>
            </a:r>
            <a:r>
              <a:rPr spc="-50" dirty="0"/>
              <a:t> </a:t>
            </a:r>
            <a:r>
              <a:rPr spc="-10" dirty="0"/>
              <a:t>Collaborators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1090" y="934134"/>
            <a:ext cx="5439410" cy="554355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b="1" dirty="0">
                <a:latin typeface="Calibri"/>
                <a:cs typeface="Calibri"/>
              </a:rPr>
              <a:t>Current</a:t>
            </a:r>
            <a:r>
              <a:rPr sz="2200" b="1" spc="-9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Group</a:t>
            </a:r>
            <a:r>
              <a:rPr sz="2200" b="1" spc="-10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Members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Calibri"/>
                <a:cs typeface="Calibri"/>
              </a:rPr>
              <a:t>Graduate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Students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b="1" dirty="0">
                <a:solidFill>
                  <a:srgbClr val="00AFEF"/>
                </a:solidFill>
                <a:latin typeface="Calibri"/>
                <a:cs typeface="Calibri"/>
              </a:rPr>
              <a:t>Josh</a:t>
            </a:r>
            <a:r>
              <a:rPr sz="2200" b="1" spc="-5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EF"/>
                </a:solidFill>
                <a:latin typeface="Calibri"/>
                <a:cs typeface="Calibri"/>
              </a:rPr>
              <a:t>Edwards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b="1" dirty="0">
                <a:solidFill>
                  <a:srgbClr val="00AFEF"/>
                </a:solidFill>
                <a:latin typeface="Calibri"/>
                <a:cs typeface="Calibri"/>
              </a:rPr>
              <a:t>Lori</a:t>
            </a:r>
            <a:r>
              <a:rPr sz="2200" b="1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EF"/>
                </a:solidFill>
                <a:latin typeface="Calibri"/>
                <a:cs typeface="Calibri"/>
              </a:rPr>
              <a:t>Laguerre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Hector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Torres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spc="-20" dirty="0">
                <a:latin typeface="Calibri"/>
                <a:cs typeface="Calibri"/>
              </a:rPr>
              <a:t>Undergraduate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Researchers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b="1" dirty="0">
                <a:solidFill>
                  <a:srgbClr val="00AFEF"/>
                </a:solidFill>
                <a:latin typeface="Calibri"/>
                <a:cs typeface="Calibri"/>
              </a:rPr>
              <a:t>Hannah</a:t>
            </a:r>
            <a:r>
              <a:rPr sz="2200" b="1" spc="-9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EF"/>
                </a:solidFill>
                <a:latin typeface="Calibri"/>
                <a:cs typeface="Calibri"/>
              </a:rPr>
              <a:t>Blomgren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b="1" dirty="0">
                <a:solidFill>
                  <a:srgbClr val="00AFEF"/>
                </a:solidFill>
                <a:latin typeface="Calibri"/>
                <a:cs typeface="Calibri"/>
              </a:rPr>
              <a:t>Dasha</a:t>
            </a:r>
            <a:r>
              <a:rPr sz="2200" b="1" spc="-7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EF"/>
                </a:solidFill>
                <a:latin typeface="Calibri"/>
                <a:cs typeface="Calibri"/>
              </a:rPr>
              <a:t>Walker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b="1" dirty="0">
                <a:solidFill>
                  <a:srgbClr val="00AFEF"/>
                </a:solidFill>
                <a:latin typeface="Calibri"/>
                <a:cs typeface="Calibri"/>
              </a:rPr>
              <a:t>Eva</a:t>
            </a:r>
            <a:r>
              <a:rPr sz="2200" b="1" spc="-5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0AFEF"/>
                </a:solidFill>
                <a:latin typeface="Calibri"/>
                <a:cs typeface="Calibri"/>
              </a:rPr>
              <a:t>Quintus-</a:t>
            </a:r>
            <a:r>
              <a:rPr sz="2200" b="1" spc="-20" dirty="0">
                <a:solidFill>
                  <a:srgbClr val="00AFEF"/>
                </a:solidFill>
                <a:latin typeface="Calibri"/>
                <a:cs typeface="Calibri"/>
              </a:rPr>
              <a:t>Bosz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b="1" dirty="0">
                <a:solidFill>
                  <a:srgbClr val="00AFEF"/>
                </a:solidFill>
                <a:latin typeface="Calibri"/>
                <a:cs typeface="Calibri"/>
              </a:rPr>
              <a:t>Salma</a:t>
            </a:r>
            <a:r>
              <a:rPr sz="2200" b="1" spc="-6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EF"/>
                </a:solidFill>
                <a:latin typeface="Calibri"/>
                <a:cs typeface="Calibri"/>
              </a:rPr>
              <a:t>Djalal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b="1" dirty="0">
                <a:solidFill>
                  <a:srgbClr val="00AFEF"/>
                </a:solidFill>
                <a:latin typeface="Calibri"/>
                <a:cs typeface="Calibri"/>
              </a:rPr>
              <a:t>Maria</a:t>
            </a:r>
            <a:r>
              <a:rPr sz="2200" b="1" spc="-5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AFEF"/>
                </a:solidFill>
                <a:latin typeface="Calibri"/>
                <a:cs typeface="Calibri"/>
              </a:rPr>
              <a:t>Munoz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b="1" dirty="0">
                <a:solidFill>
                  <a:srgbClr val="00AFEF"/>
                </a:solidFill>
                <a:latin typeface="Calibri"/>
                <a:cs typeface="Calibri"/>
              </a:rPr>
              <a:t>Sophie</a:t>
            </a:r>
            <a:r>
              <a:rPr sz="2200" b="1" spc="-7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AFEF"/>
                </a:solidFill>
                <a:latin typeface="Calibri"/>
                <a:cs typeface="Calibri"/>
              </a:rPr>
              <a:t>Humpherys</a:t>
            </a:r>
            <a:endParaRPr sz="22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dirty="0">
                <a:latin typeface="Calibri"/>
                <a:cs typeface="Calibri"/>
              </a:rPr>
              <a:t>Mark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Jareczak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(REU;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Wash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U)</a:t>
            </a:r>
            <a:endParaRPr sz="2200">
              <a:latin typeface="Calibri"/>
              <a:cs typeface="Calibri"/>
            </a:endParaRPr>
          </a:p>
          <a:p>
            <a:pPr marL="110489" marR="5080">
              <a:lnSpc>
                <a:spcPct val="70000"/>
              </a:lnSpc>
              <a:spcBef>
                <a:spcPts val="1375"/>
              </a:spcBef>
            </a:pPr>
            <a:r>
              <a:rPr sz="1900" i="1" dirty="0">
                <a:latin typeface="Calibri"/>
                <a:cs typeface="Calibri"/>
              </a:rPr>
              <a:t>Group</a:t>
            </a:r>
            <a:r>
              <a:rPr sz="1900" i="1" spc="-65" dirty="0">
                <a:latin typeface="Calibri"/>
                <a:cs typeface="Calibri"/>
              </a:rPr>
              <a:t> </a:t>
            </a:r>
            <a:r>
              <a:rPr sz="1900" i="1" spc="-10" dirty="0">
                <a:latin typeface="Calibri"/>
                <a:cs typeface="Calibri"/>
              </a:rPr>
              <a:t>Website: </a:t>
            </a:r>
            <a:r>
              <a:rPr sz="1900" i="1" spc="-20" dirty="0">
                <a:latin typeface="Calibri"/>
                <a:cs typeface="Calibri"/>
              </a:rPr>
              <a:t>https://chem.utah.edu/directory/frey/research-</a:t>
            </a:r>
            <a:r>
              <a:rPr sz="1900" i="1" spc="-10" dirty="0">
                <a:latin typeface="Calibri"/>
                <a:cs typeface="Calibri"/>
              </a:rPr>
              <a:t>group/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8421" y="906502"/>
            <a:ext cx="15728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Collaborators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28104" y="1308792"/>
            <a:ext cx="5883275" cy="517398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Ramón</a:t>
            </a:r>
            <a:r>
              <a:rPr sz="1800" b="1" spc="-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EF"/>
                </a:solidFill>
                <a:latin typeface="Calibri"/>
                <a:cs typeface="Calibri"/>
              </a:rPr>
              <a:t>Barthelemy,</a:t>
            </a:r>
            <a:r>
              <a:rPr sz="1800" b="1" spc="-5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The</a:t>
            </a:r>
            <a:r>
              <a:rPr sz="1800" b="1" spc="-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Department</a:t>
            </a:r>
            <a:r>
              <a:rPr sz="1800" b="1" spc="-4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of</a:t>
            </a:r>
            <a:r>
              <a:rPr sz="1800" b="1" spc="-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Physics,</a:t>
            </a:r>
            <a:r>
              <a:rPr sz="1800" b="1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AFEF"/>
                </a:solidFill>
                <a:latin typeface="Calibri"/>
                <a:cs typeface="Calibri"/>
              </a:rPr>
              <a:t>Utah</a:t>
            </a:r>
            <a:endParaRPr sz="1800">
              <a:latin typeface="Calibri"/>
              <a:cs typeface="Calibri"/>
            </a:endParaRPr>
          </a:p>
          <a:p>
            <a:pPr marL="698500" marR="66675" lvl="1" indent="-228600">
              <a:lnSpc>
                <a:spcPts val="1939"/>
              </a:lnSpc>
              <a:spcBef>
                <a:spcPts val="52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Effect</a:t>
            </a:r>
            <a:r>
              <a:rPr sz="1800" b="1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of</a:t>
            </a:r>
            <a:r>
              <a:rPr sz="1800" b="1" spc="-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Classroom</a:t>
            </a:r>
            <a:r>
              <a:rPr sz="1800" b="1" spc="-5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Inclusivity</a:t>
            </a:r>
            <a:r>
              <a:rPr sz="1800" b="1" spc="-7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on</a:t>
            </a:r>
            <a:r>
              <a:rPr sz="1800" b="1" spc="-4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student</a:t>
            </a:r>
            <a:r>
              <a:rPr sz="1800" b="1" spc="-6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outcomes</a:t>
            </a:r>
            <a:r>
              <a:rPr sz="1800" b="1" spc="-4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AFEF"/>
                </a:solidFill>
                <a:latin typeface="Calibri"/>
                <a:cs typeface="Calibri"/>
              </a:rPr>
              <a:t>in </a:t>
            </a:r>
            <a:r>
              <a:rPr sz="1800" b="1" spc="-20" dirty="0">
                <a:solidFill>
                  <a:srgbClr val="00AFEF"/>
                </a:solidFill>
                <a:latin typeface="Calibri"/>
                <a:cs typeface="Calibri"/>
              </a:rPr>
              <a:t>STEM</a:t>
            </a:r>
            <a:endParaRPr sz="1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Center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Science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Mathematics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Education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(CSME;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Utah)</a:t>
            </a:r>
            <a:endParaRPr sz="1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Learning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Assistant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(LA)</a:t>
            </a:r>
            <a:r>
              <a:rPr sz="1800" spc="-10" dirty="0">
                <a:latin typeface="Calibri"/>
                <a:cs typeface="Calibri"/>
              </a:rPr>
              <a:t> project</a:t>
            </a:r>
            <a:endParaRPr sz="1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HHMI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UPSTEM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project</a:t>
            </a:r>
            <a:endParaRPr sz="1800">
              <a:latin typeface="Calibri"/>
              <a:cs typeface="Calibri"/>
            </a:endParaRPr>
          </a:p>
          <a:p>
            <a:pPr marL="241300" marR="47625" indent="-228600">
              <a:lnSpc>
                <a:spcPts val="1939"/>
              </a:lnSpc>
              <a:spcBef>
                <a:spcPts val="10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Center</a:t>
            </a:r>
            <a:r>
              <a:rPr sz="1800" b="1" spc="-6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for</a:t>
            </a:r>
            <a:r>
              <a:rPr sz="1800" b="1" spc="-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EF"/>
                </a:solidFill>
                <a:latin typeface="Calibri"/>
                <a:cs typeface="Calibri"/>
              </a:rPr>
              <a:t>Integrative</a:t>
            </a:r>
            <a:r>
              <a:rPr sz="1800" b="1" spc="-6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Research</a:t>
            </a:r>
            <a:r>
              <a:rPr sz="1800" b="1" spc="-5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on</a:t>
            </a:r>
            <a:r>
              <a:rPr sz="1800" b="1" spc="-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Cognition,</a:t>
            </a:r>
            <a:r>
              <a:rPr sz="1800" b="1" spc="-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Learning,</a:t>
            </a:r>
            <a:r>
              <a:rPr sz="1800" b="1" spc="-5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AFEF"/>
                </a:solidFill>
                <a:latin typeface="Calibri"/>
                <a:cs typeface="Calibri"/>
              </a:rPr>
              <a:t>and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Education</a:t>
            </a:r>
            <a:r>
              <a:rPr sz="1800" b="1" spc="-4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(CIRCLE;</a:t>
            </a:r>
            <a:r>
              <a:rPr sz="1800" b="1" spc="-5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Washington</a:t>
            </a:r>
            <a:r>
              <a:rPr sz="1800" b="1" spc="-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EF"/>
                </a:solidFill>
                <a:latin typeface="Calibri"/>
                <a:cs typeface="Calibri"/>
              </a:rPr>
              <a:t>University</a:t>
            </a:r>
            <a:r>
              <a:rPr sz="1800" b="1" spc="-6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in</a:t>
            </a:r>
            <a:r>
              <a:rPr sz="1800" b="1" spc="-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St.</a:t>
            </a:r>
            <a:r>
              <a:rPr sz="1800" b="1" spc="-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EF"/>
                </a:solidFill>
                <a:latin typeface="Calibri"/>
                <a:cs typeface="Calibri"/>
              </a:rPr>
              <a:t>Louis)</a:t>
            </a:r>
            <a:endParaRPr sz="1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Peer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Led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Team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Learning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(PLTL)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project</a:t>
            </a:r>
            <a:endParaRPr sz="1800">
              <a:latin typeface="Calibri"/>
              <a:cs typeface="Calibri"/>
            </a:endParaRPr>
          </a:p>
          <a:p>
            <a:pPr marL="698500" marR="490855" lvl="1" indent="-228600">
              <a:lnSpc>
                <a:spcPts val="1939"/>
              </a:lnSpc>
              <a:spcBef>
                <a:spcPts val="53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Classroom</a:t>
            </a:r>
            <a:r>
              <a:rPr sz="1800" b="1" spc="-7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Inclusivity</a:t>
            </a:r>
            <a:r>
              <a:rPr sz="1800" b="1" spc="-4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and</a:t>
            </a:r>
            <a:r>
              <a:rPr sz="1800" b="1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social</a:t>
            </a:r>
            <a:r>
              <a:rPr sz="1800" b="1" spc="-4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FEF"/>
                </a:solidFill>
                <a:latin typeface="Calibri"/>
                <a:cs typeface="Calibri"/>
              </a:rPr>
              <a:t>belonging</a:t>
            </a:r>
            <a:r>
              <a:rPr sz="1800" b="1" spc="-4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FEF"/>
                </a:solidFill>
                <a:latin typeface="Calibri"/>
                <a:cs typeface="Calibri"/>
              </a:rPr>
              <a:t>project (HHMI)</a:t>
            </a:r>
            <a:endParaRPr sz="1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spc="-10" dirty="0">
                <a:latin typeface="Calibri"/>
                <a:cs typeface="Calibri"/>
              </a:rPr>
              <a:t>Concept-</a:t>
            </a:r>
            <a:r>
              <a:rPr sz="1800" dirty="0">
                <a:latin typeface="Calibri"/>
                <a:cs typeface="Calibri"/>
              </a:rPr>
              <a:t>building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Approach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project</a:t>
            </a:r>
            <a:endParaRPr sz="1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Social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Network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Analysis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(HHMI)</a:t>
            </a:r>
            <a:endParaRPr sz="1800">
              <a:latin typeface="Calibri"/>
              <a:cs typeface="Calibri"/>
            </a:endParaRPr>
          </a:p>
          <a:p>
            <a:pPr marL="240665" marR="466725" indent="-228600">
              <a:lnSpc>
                <a:spcPts val="1939"/>
              </a:lnSpc>
              <a:spcBef>
                <a:spcPts val="10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800" dirty="0">
                <a:latin typeface="Calibri"/>
                <a:cs typeface="Calibri"/>
              </a:rPr>
              <a:t>Inclusive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STEM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Teaching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Project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(Multi-</a:t>
            </a:r>
            <a:r>
              <a:rPr sz="1800" dirty="0">
                <a:latin typeface="Calibri"/>
                <a:cs typeface="Calibri"/>
              </a:rPr>
              <a:t>institutional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NSF </a:t>
            </a:r>
            <a:r>
              <a:rPr sz="1800" spc="-10" dirty="0">
                <a:latin typeface="Calibri"/>
                <a:cs typeface="Calibri"/>
              </a:rPr>
              <a:t>Grant)</a:t>
            </a:r>
            <a:endParaRPr sz="1800">
              <a:latin typeface="Calibri"/>
              <a:cs typeface="Calibri"/>
            </a:endParaRPr>
          </a:p>
          <a:p>
            <a:pPr marL="698500" marR="753110" lvl="1" indent="-228600">
              <a:lnSpc>
                <a:spcPts val="1939"/>
              </a:lnSpc>
              <a:spcBef>
                <a:spcPts val="51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800" dirty="0">
                <a:latin typeface="Calibri"/>
                <a:cs typeface="Calibri"/>
              </a:rPr>
              <a:t>Faculty/Future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Faculty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online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Inclusive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Teaching </a:t>
            </a:r>
            <a:r>
              <a:rPr sz="1800" spc="-10" dirty="0"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488" y="1388363"/>
            <a:ext cx="2636519" cy="143408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46120" y="3517391"/>
            <a:ext cx="2532887" cy="175717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463223" y="6559140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04/30/2022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69361" y="6559140"/>
            <a:ext cx="11436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University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Utah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425628"/>
            <a:ext cx="766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04/30/2022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23077" y="6425628"/>
            <a:ext cx="1143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University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Utah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6071" y="3293364"/>
            <a:ext cx="2964179" cy="27706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857779" y="4020840"/>
            <a:ext cx="2018030" cy="12325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indent="-635" algn="ctr">
              <a:lnSpc>
                <a:spcPts val="3070"/>
              </a:lnSpc>
              <a:spcBef>
                <a:spcPts val="440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Student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Performance/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Persistence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12791" y="385571"/>
            <a:ext cx="2150745" cy="2915920"/>
            <a:chOff x="4812791" y="385571"/>
            <a:chExt cx="2150745" cy="29159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5876" y="2522219"/>
              <a:ext cx="25907" cy="7787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2791" y="385571"/>
              <a:ext cx="2150363" cy="215036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97282" y="1229494"/>
            <a:ext cx="1180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</a:rPr>
              <a:t>Cognitive</a:t>
            </a:r>
            <a:endParaRPr sz="2400"/>
          </a:p>
        </p:txBody>
      </p:sp>
      <p:grpSp>
        <p:nvGrpSpPr>
          <p:cNvPr id="10" name="object 10"/>
          <p:cNvGrpSpPr/>
          <p:nvPr/>
        </p:nvGrpSpPr>
        <p:grpSpPr>
          <a:xfrm>
            <a:off x="7281671" y="4575047"/>
            <a:ext cx="3220720" cy="2150745"/>
            <a:chOff x="7281671" y="4575047"/>
            <a:chExt cx="3220720" cy="215074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81671" y="5056632"/>
              <a:ext cx="1123187" cy="3230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51519" y="4575047"/>
              <a:ext cx="2150363" cy="2150363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8867226" y="5418198"/>
            <a:ext cx="1117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Affective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344167" y="4575047"/>
            <a:ext cx="3114040" cy="2150745"/>
            <a:chOff x="1344167" y="4575047"/>
            <a:chExt cx="3114040" cy="2150745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39667" y="5067300"/>
              <a:ext cx="1018031" cy="3032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44167" y="4575047"/>
              <a:ext cx="2150363" cy="2150363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1684348" y="5418212"/>
            <a:ext cx="1468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Educational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2799" y="28449"/>
            <a:ext cx="3608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Social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Belonging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and</a:t>
            </a:r>
            <a:r>
              <a:rPr sz="1200" b="1" spc="-2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Inclusive</a:t>
            </a:r>
            <a:r>
              <a:rPr sz="1200" b="1" spc="-2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00AF50"/>
                </a:solidFill>
                <a:latin typeface="Times New Roman"/>
                <a:cs typeface="Times New Roman"/>
              </a:rPr>
              <a:t>Learning</a:t>
            </a:r>
            <a:r>
              <a:rPr sz="1200" b="1" spc="-10" dirty="0">
                <a:solidFill>
                  <a:srgbClr val="00AF50"/>
                </a:solidFill>
                <a:latin typeface="Times New Roman"/>
                <a:cs typeface="Times New Roman"/>
              </a:rPr>
              <a:t> Environments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2279" y="5560264"/>
            <a:ext cx="2038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Research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tools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 skills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use: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32255" y="5743192"/>
            <a:ext cx="24250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Times New Roman"/>
                <a:cs typeface="Times New Roman"/>
              </a:rPr>
              <a:t>Survey</a:t>
            </a:r>
            <a:r>
              <a:rPr sz="1200" spc="-10" dirty="0">
                <a:latin typeface="Times New Roman"/>
                <a:cs typeface="Times New Roman"/>
              </a:rPr>
              <a:t> instruments</a:t>
            </a:r>
            <a:endParaRPr sz="12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Times New Roman"/>
                <a:cs typeface="Times New Roman"/>
              </a:rPr>
              <a:t>Observational </a:t>
            </a:r>
            <a:r>
              <a:rPr sz="1200" spc="-10" dirty="0">
                <a:latin typeface="Times New Roman"/>
                <a:cs typeface="Times New Roman"/>
              </a:rPr>
              <a:t>instruments</a:t>
            </a:r>
            <a:endParaRPr sz="12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Times New Roman"/>
                <a:cs typeface="Times New Roman"/>
              </a:rPr>
              <a:t>Cognitive and social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psychology</a:t>
            </a:r>
            <a:endParaRPr sz="12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200" dirty="0">
                <a:latin typeface="Times New Roman"/>
                <a:cs typeface="Times New Roman"/>
              </a:rPr>
              <a:t>Quantitative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qualitative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analysis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27047" y="313943"/>
            <a:ext cx="4102100" cy="1186180"/>
            <a:chOff x="1527047" y="313943"/>
            <a:chExt cx="4102100" cy="11861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7047" y="313943"/>
              <a:ext cx="3697223" cy="11856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224312" y="1200975"/>
              <a:ext cx="1404620" cy="137160"/>
            </a:xfrm>
            <a:custGeom>
              <a:avLst/>
              <a:gdLst/>
              <a:ahLst/>
              <a:cxnLst/>
              <a:rect l="l" t="t" r="r" b="b"/>
              <a:pathLst>
                <a:path w="1404620" h="137159">
                  <a:moveTo>
                    <a:pt x="1404365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1404365" y="137160"/>
                  </a:lnTo>
                  <a:lnTo>
                    <a:pt x="14043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221136" y="1197795"/>
          <a:ext cx="1404620" cy="410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4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Social</a:t>
                      </a:r>
                      <a:r>
                        <a:rPr sz="9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Belonging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Sense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Belonging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525"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Belonging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Uncertainty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4364184" y="1683194"/>
            <a:ext cx="1559560" cy="777875"/>
            <a:chOff x="4364184" y="1683194"/>
            <a:chExt cx="1559560" cy="777875"/>
          </a:xfrm>
        </p:grpSpPr>
        <p:sp>
          <p:nvSpPr>
            <p:cNvPr id="10" name="object 10"/>
            <p:cNvSpPr/>
            <p:nvPr/>
          </p:nvSpPr>
          <p:spPr>
            <a:xfrm>
              <a:off x="4368946" y="1876779"/>
              <a:ext cx="276860" cy="579120"/>
            </a:xfrm>
            <a:custGeom>
              <a:avLst/>
              <a:gdLst/>
              <a:ahLst/>
              <a:cxnLst/>
              <a:rect l="l" t="t" r="r" b="b"/>
              <a:pathLst>
                <a:path w="276860" h="579119">
                  <a:moveTo>
                    <a:pt x="149875" y="579043"/>
                  </a:moveTo>
                  <a:lnTo>
                    <a:pt x="93376" y="579043"/>
                  </a:lnTo>
                  <a:lnTo>
                    <a:pt x="93376" y="365315"/>
                  </a:lnTo>
                  <a:lnTo>
                    <a:pt x="39608" y="365315"/>
                  </a:lnTo>
                  <a:lnTo>
                    <a:pt x="93376" y="164768"/>
                  </a:lnTo>
                  <a:lnTo>
                    <a:pt x="93376" y="99802"/>
                  </a:lnTo>
                  <a:lnTo>
                    <a:pt x="55710" y="237266"/>
                  </a:lnTo>
                  <a:lnTo>
                    <a:pt x="51659" y="245582"/>
                  </a:lnTo>
                  <a:lnTo>
                    <a:pt x="45378" y="252079"/>
                  </a:lnTo>
                  <a:lnTo>
                    <a:pt x="37413" y="256348"/>
                  </a:lnTo>
                  <a:lnTo>
                    <a:pt x="28308" y="257980"/>
                  </a:lnTo>
                  <a:lnTo>
                    <a:pt x="25757" y="258131"/>
                  </a:lnTo>
                  <a:lnTo>
                    <a:pt x="23205" y="257810"/>
                  </a:lnTo>
                  <a:lnTo>
                    <a:pt x="20775" y="257038"/>
                  </a:lnTo>
                  <a:lnTo>
                    <a:pt x="10328" y="251604"/>
                  </a:lnTo>
                  <a:lnTo>
                    <a:pt x="3317" y="243115"/>
                  </a:lnTo>
                  <a:lnTo>
                    <a:pt x="0" y="232618"/>
                  </a:lnTo>
                  <a:lnTo>
                    <a:pt x="1001" y="221260"/>
                  </a:lnTo>
                  <a:lnTo>
                    <a:pt x="43281" y="64965"/>
                  </a:lnTo>
                  <a:lnTo>
                    <a:pt x="81759" y="25148"/>
                  </a:lnTo>
                  <a:lnTo>
                    <a:pt x="116823" y="8473"/>
                  </a:lnTo>
                  <a:lnTo>
                    <a:pt x="167672" y="0"/>
                  </a:lnTo>
                  <a:lnTo>
                    <a:pt x="193362" y="2118"/>
                  </a:lnTo>
                  <a:lnTo>
                    <a:pt x="232903" y="14252"/>
                  </a:lnTo>
                  <a:lnTo>
                    <a:pt x="271913" y="39167"/>
                  </a:lnTo>
                  <a:lnTo>
                    <a:pt x="267195" y="45118"/>
                  </a:lnTo>
                  <a:lnTo>
                    <a:pt x="263532" y="51840"/>
                  </a:lnTo>
                  <a:lnTo>
                    <a:pt x="261084" y="59034"/>
                  </a:lnTo>
                  <a:lnTo>
                    <a:pt x="261084" y="60069"/>
                  </a:lnTo>
                  <a:lnTo>
                    <a:pt x="218804" y="216364"/>
                  </a:lnTo>
                  <a:lnTo>
                    <a:pt x="217312" y="226284"/>
                  </a:lnTo>
                  <a:lnTo>
                    <a:pt x="217768" y="236213"/>
                  </a:lnTo>
                  <a:lnTo>
                    <a:pt x="220131" y="245868"/>
                  </a:lnTo>
                  <a:lnTo>
                    <a:pt x="251667" y="275210"/>
                  </a:lnTo>
                  <a:lnTo>
                    <a:pt x="260020" y="276952"/>
                  </a:lnTo>
                  <a:lnTo>
                    <a:pt x="267459" y="276745"/>
                  </a:lnTo>
                  <a:lnTo>
                    <a:pt x="270604" y="276368"/>
                  </a:lnTo>
                  <a:lnTo>
                    <a:pt x="273702" y="275681"/>
                  </a:lnTo>
                  <a:lnTo>
                    <a:pt x="276715" y="286979"/>
                  </a:lnTo>
                  <a:lnTo>
                    <a:pt x="257035" y="360419"/>
                  </a:lnTo>
                  <a:lnTo>
                    <a:pt x="255717" y="365315"/>
                  </a:lnTo>
                  <a:lnTo>
                    <a:pt x="244040" y="365315"/>
                  </a:lnTo>
                  <a:lnTo>
                    <a:pt x="244040" y="578102"/>
                  </a:lnTo>
                  <a:lnTo>
                    <a:pt x="187541" y="578102"/>
                  </a:lnTo>
                  <a:lnTo>
                    <a:pt x="187541" y="365315"/>
                  </a:lnTo>
                  <a:lnTo>
                    <a:pt x="149875" y="365315"/>
                  </a:lnTo>
                  <a:lnTo>
                    <a:pt x="149875" y="579043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68946" y="1876779"/>
              <a:ext cx="276860" cy="579120"/>
            </a:xfrm>
            <a:custGeom>
              <a:avLst/>
              <a:gdLst/>
              <a:ahLst/>
              <a:cxnLst/>
              <a:rect l="l" t="t" r="r" b="b"/>
              <a:pathLst>
                <a:path w="276860" h="579119">
                  <a:moveTo>
                    <a:pt x="257035" y="360419"/>
                  </a:moveTo>
                  <a:lnTo>
                    <a:pt x="276715" y="286979"/>
                  </a:lnTo>
                  <a:lnTo>
                    <a:pt x="273702" y="275681"/>
                  </a:lnTo>
                  <a:lnTo>
                    <a:pt x="270604" y="276368"/>
                  </a:lnTo>
                  <a:lnTo>
                    <a:pt x="267459" y="276745"/>
                  </a:lnTo>
                  <a:lnTo>
                    <a:pt x="264286" y="276811"/>
                  </a:lnTo>
                  <a:lnTo>
                    <a:pt x="260020" y="276952"/>
                  </a:lnTo>
                  <a:lnTo>
                    <a:pt x="255764" y="276406"/>
                  </a:lnTo>
                  <a:lnTo>
                    <a:pt x="220131" y="245868"/>
                  </a:lnTo>
                  <a:lnTo>
                    <a:pt x="217312" y="226284"/>
                  </a:lnTo>
                  <a:lnTo>
                    <a:pt x="218804" y="216364"/>
                  </a:lnTo>
                  <a:lnTo>
                    <a:pt x="261084" y="60069"/>
                  </a:lnTo>
                  <a:lnTo>
                    <a:pt x="261084" y="59504"/>
                  </a:lnTo>
                  <a:lnTo>
                    <a:pt x="261084" y="59034"/>
                  </a:lnTo>
                  <a:lnTo>
                    <a:pt x="263532" y="51840"/>
                  </a:lnTo>
                  <a:lnTo>
                    <a:pt x="267195" y="45118"/>
                  </a:lnTo>
                  <a:lnTo>
                    <a:pt x="271913" y="39167"/>
                  </a:lnTo>
                  <a:lnTo>
                    <a:pt x="259687" y="29650"/>
                  </a:lnTo>
                  <a:lnTo>
                    <a:pt x="218521" y="8473"/>
                  </a:lnTo>
                  <a:lnTo>
                    <a:pt x="167672" y="0"/>
                  </a:lnTo>
                  <a:lnTo>
                    <a:pt x="141983" y="2118"/>
                  </a:lnTo>
                  <a:lnTo>
                    <a:pt x="98742" y="15741"/>
                  </a:lnTo>
                  <a:lnTo>
                    <a:pt x="66064" y="36575"/>
                  </a:lnTo>
                  <a:lnTo>
                    <a:pt x="1001" y="221260"/>
                  </a:lnTo>
                  <a:lnTo>
                    <a:pt x="0" y="232618"/>
                  </a:lnTo>
                  <a:lnTo>
                    <a:pt x="3317" y="243115"/>
                  </a:lnTo>
                  <a:lnTo>
                    <a:pt x="10328" y="251604"/>
                  </a:lnTo>
                  <a:lnTo>
                    <a:pt x="20408" y="256935"/>
                  </a:lnTo>
                  <a:lnTo>
                    <a:pt x="20653" y="257001"/>
                  </a:lnTo>
                  <a:lnTo>
                    <a:pt x="23205" y="257810"/>
                  </a:lnTo>
                  <a:lnTo>
                    <a:pt x="25757" y="258131"/>
                  </a:lnTo>
                  <a:lnTo>
                    <a:pt x="28308" y="257980"/>
                  </a:lnTo>
                  <a:lnTo>
                    <a:pt x="93376" y="99802"/>
                  </a:lnTo>
                  <a:lnTo>
                    <a:pt x="93376" y="164768"/>
                  </a:lnTo>
                  <a:lnTo>
                    <a:pt x="39608" y="365315"/>
                  </a:lnTo>
                  <a:lnTo>
                    <a:pt x="93376" y="365315"/>
                  </a:lnTo>
                  <a:lnTo>
                    <a:pt x="93376" y="579043"/>
                  </a:lnTo>
                  <a:lnTo>
                    <a:pt x="149875" y="579043"/>
                  </a:lnTo>
                  <a:lnTo>
                    <a:pt x="149875" y="365315"/>
                  </a:lnTo>
                  <a:lnTo>
                    <a:pt x="187541" y="365315"/>
                  </a:lnTo>
                  <a:lnTo>
                    <a:pt x="187541" y="578102"/>
                  </a:lnTo>
                  <a:lnTo>
                    <a:pt x="244040" y="578102"/>
                  </a:lnTo>
                  <a:lnTo>
                    <a:pt x="244040" y="365315"/>
                  </a:lnTo>
                  <a:lnTo>
                    <a:pt x="255717" y="365315"/>
                  </a:lnTo>
                  <a:lnTo>
                    <a:pt x="257035" y="360419"/>
                  </a:lnTo>
                  <a:close/>
                </a:path>
              </a:pathLst>
            </a:custGeom>
            <a:ln w="94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00849" y="1876779"/>
              <a:ext cx="274955" cy="579120"/>
            </a:xfrm>
            <a:custGeom>
              <a:avLst/>
              <a:gdLst/>
              <a:ahLst/>
              <a:cxnLst/>
              <a:rect l="l" t="t" r="r" b="b"/>
              <a:pathLst>
                <a:path w="274954" h="579119">
                  <a:moveTo>
                    <a:pt x="89268" y="579043"/>
                  </a:moveTo>
                  <a:lnTo>
                    <a:pt x="32769" y="579043"/>
                  </a:lnTo>
                  <a:lnTo>
                    <a:pt x="32769" y="365315"/>
                  </a:lnTo>
                  <a:lnTo>
                    <a:pt x="20998" y="365315"/>
                  </a:lnTo>
                  <a:lnTo>
                    <a:pt x="0" y="286979"/>
                  </a:lnTo>
                  <a:lnTo>
                    <a:pt x="3013" y="275681"/>
                  </a:lnTo>
                  <a:lnTo>
                    <a:pt x="6111" y="276368"/>
                  </a:lnTo>
                  <a:lnTo>
                    <a:pt x="9265" y="276745"/>
                  </a:lnTo>
                  <a:lnTo>
                    <a:pt x="52194" y="251855"/>
                  </a:lnTo>
                  <a:lnTo>
                    <a:pt x="57438" y="234959"/>
                  </a:lnTo>
                  <a:lnTo>
                    <a:pt x="56122" y="216741"/>
                  </a:lnTo>
                  <a:lnTo>
                    <a:pt x="13653" y="60069"/>
                  </a:lnTo>
                  <a:lnTo>
                    <a:pt x="13653" y="59034"/>
                  </a:lnTo>
                  <a:lnTo>
                    <a:pt x="11233" y="51784"/>
                  </a:lnTo>
                  <a:lnTo>
                    <a:pt x="7533" y="45024"/>
                  </a:lnTo>
                  <a:lnTo>
                    <a:pt x="2730" y="39073"/>
                  </a:lnTo>
                  <a:lnTo>
                    <a:pt x="14920" y="29470"/>
                  </a:lnTo>
                  <a:lnTo>
                    <a:pt x="56216" y="8473"/>
                  </a:lnTo>
                  <a:lnTo>
                    <a:pt x="107065" y="0"/>
                  </a:lnTo>
                  <a:lnTo>
                    <a:pt x="132754" y="2118"/>
                  </a:lnTo>
                  <a:lnTo>
                    <a:pt x="175928" y="15864"/>
                  </a:lnTo>
                  <a:lnTo>
                    <a:pt x="208587" y="36690"/>
                  </a:lnTo>
                  <a:lnTo>
                    <a:pt x="273737" y="221260"/>
                  </a:lnTo>
                  <a:lnTo>
                    <a:pt x="274615" y="232251"/>
                  </a:lnTo>
                  <a:lnTo>
                    <a:pt x="271622" y="242521"/>
                  </a:lnTo>
                  <a:lnTo>
                    <a:pt x="265237" y="251105"/>
                  </a:lnTo>
                  <a:lnTo>
                    <a:pt x="255940" y="257038"/>
                  </a:lnTo>
                  <a:lnTo>
                    <a:pt x="253510" y="257810"/>
                  </a:lnTo>
                  <a:lnTo>
                    <a:pt x="250958" y="258131"/>
                  </a:lnTo>
                  <a:lnTo>
                    <a:pt x="248406" y="257980"/>
                  </a:lnTo>
                  <a:lnTo>
                    <a:pt x="183433" y="99802"/>
                  </a:lnTo>
                  <a:lnTo>
                    <a:pt x="183433" y="164862"/>
                  </a:lnTo>
                  <a:lnTo>
                    <a:pt x="237107" y="365315"/>
                  </a:lnTo>
                  <a:lnTo>
                    <a:pt x="183433" y="365315"/>
                  </a:lnTo>
                  <a:lnTo>
                    <a:pt x="183433" y="578102"/>
                  </a:lnTo>
                  <a:lnTo>
                    <a:pt x="126934" y="578102"/>
                  </a:lnTo>
                  <a:lnTo>
                    <a:pt x="126934" y="365315"/>
                  </a:lnTo>
                  <a:lnTo>
                    <a:pt x="89268" y="365315"/>
                  </a:lnTo>
                  <a:lnTo>
                    <a:pt x="89268" y="579043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00849" y="1876779"/>
              <a:ext cx="274955" cy="579120"/>
            </a:xfrm>
            <a:custGeom>
              <a:avLst/>
              <a:gdLst/>
              <a:ahLst/>
              <a:cxnLst/>
              <a:rect l="l" t="t" r="r" b="b"/>
              <a:pathLst>
                <a:path w="274954" h="579119">
                  <a:moveTo>
                    <a:pt x="273737" y="221260"/>
                  </a:moveTo>
                  <a:lnTo>
                    <a:pt x="231363" y="64965"/>
                  </a:lnTo>
                  <a:lnTo>
                    <a:pt x="192876" y="25307"/>
                  </a:lnTo>
                  <a:lnTo>
                    <a:pt x="157914" y="8473"/>
                  </a:lnTo>
                  <a:lnTo>
                    <a:pt x="107065" y="0"/>
                  </a:lnTo>
                  <a:lnTo>
                    <a:pt x="81376" y="2118"/>
                  </a:lnTo>
                  <a:lnTo>
                    <a:pt x="41760" y="14115"/>
                  </a:lnTo>
                  <a:lnTo>
                    <a:pt x="2730" y="39073"/>
                  </a:lnTo>
                  <a:lnTo>
                    <a:pt x="7533" y="45024"/>
                  </a:lnTo>
                  <a:lnTo>
                    <a:pt x="11233" y="51784"/>
                  </a:lnTo>
                  <a:lnTo>
                    <a:pt x="13653" y="59034"/>
                  </a:lnTo>
                  <a:lnTo>
                    <a:pt x="13653" y="59504"/>
                  </a:lnTo>
                  <a:lnTo>
                    <a:pt x="13653" y="60069"/>
                  </a:lnTo>
                  <a:lnTo>
                    <a:pt x="56122" y="216741"/>
                  </a:lnTo>
                  <a:lnTo>
                    <a:pt x="57438" y="234959"/>
                  </a:lnTo>
                  <a:lnTo>
                    <a:pt x="52194" y="251855"/>
                  </a:lnTo>
                  <a:lnTo>
                    <a:pt x="41263" y="265764"/>
                  </a:lnTo>
                  <a:lnTo>
                    <a:pt x="25518" y="275022"/>
                  </a:lnTo>
                  <a:lnTo>
                    <a:pt x="21290" y="276359"/>
                  </a:lnTo>
                  <a:lnTo>
                    <a:pt x="16864" y="276961"/>
                  </a:lnTo>
                  <a:lnTo>
                    <a:pt x="12429" y="276811"/>
                  </a:lnTo>
                  <a:lnTo>
                    <a:pt x="9265" y="276745"/>
                  </a:lnTo>
                  <a:lnTo>
                    <a:pt x="6111" y="276368"/>
                  </a:lnTo>
                  <a:lnTo>
                    <a:pt x="3013" y="275681"/>
                  </a:lnTo>
                  <a:lnTo>
                    <a:pt x="0" y="286979"/>
                  </a:lnTo>
                  <a:lnTo>
                    <a:pt x="19680" y="360419"/>
                  </a:lnTo>
                  <a:lnTo>
                    <a:pt x="20998" y="365315"/>
                  </a:lnTo>
                  <a:lnTo>
                    <a:pt x="32769" y="365315"/>
                  </a:lnTo>
                  <a:lnTo>
                    <a:pt x="32769" y="579043"/>
                  </a:lnTo>
                  <a:lnTo>
                    <a:pt x="89268" y="579043"/>
                  </a:lnTo>
                  <a:lnTo>
                    <a:pt x="89268" y="365315"/>
                  </a:lnTo>
                  <a:lnTo>
                    <a:pt x="126934" y="365315"/>
                  </a:lnTo>
                  <a:lnTo>
                    <a:pt x="126934" y="578102"/>
                  </a:lnTo>
                  <a:lnTo>
                    <a:pt x="183433" y="578102"/>
                  </a:lnTo>
                  <a:lnTo>
                    <a:pt x="183433" y="365315"/>
                  </a:lnTo>
                  <a:lnTo>
                    <a:pt x="237107" y="365315"/>
                  </a:lnTo>
                  <a:lnTo>
                    <a:pt x="183433" y="164862"/>
                  </a:lnTo>
                  <a:lnTo>
                    <a:pt x="183433" y="99802"/>
                  </a:lnTo>
                  <a:lnTo>
                    <a:pt x="221099" y="237266"/>
                  </a:lnTo>
                  <a:lnTo>
                    <a:pt x="225122" y="245572"/>
                  </a:lnTo>
                  <a:lnTo>
                    <a:pt x="231377" y="252068"/>
                  </a:lnTo>
                  <a:lnTo>
                    <a:pt x="239319" y="256341"/>
                  </a:lnTo>
                  <a:lnTo>
                    <a:pt x="248406" y="257980"/>
                  </a:lnTo>
                  <a:lnTo>
                    <a:pt x="250958" y="258131"/>
                  </a:lnTo>
                  <a:lnTo>
                    <a:pt x="253510" y="257810"/>
                  </a:lnTo>
                  <a:lnTo>
                    <a:pt x="255940" y="257038"/>
                  </a:lnTo>
                  <a:lnTo>
                    <a:pt x="265237" y="251105"/>
                  </a:lnTo>
                  <a:lnTo>
                    <a:pt x="271622" y="242521"/>
                  </a:lnTo>
                  <a:lnTo>
                    <a:pt x="274615" y="232251"/>
                  </a:lnTo>
                  <a:lnTo>
                    <a:pt x="273737" y="221260"/>
                  </a:lnTo>
                  <a:close/>
                </a:path>
              </a:pathLst>
            </a:custGeom>
            <a:ln w="94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04547" y="1876779"/>
              <a:ext cx="335915" cy="579120"/>
            </a:xfrm>
            <a:custGeom>
              <a:avLst/>
              <a:gdLst/>
              <a:ahLst/>
              <a:cxnLst/>
              <a:rect l="l" t="t" r="r" b="b"/>
              <a:pathLst>
                <a:path w="335914" h="579119">
                  <a:moveTo>
                    <a:pt x="149875" y="579043"/>
                  </a:moveTo>
                  <a:lnTo>
                    <a:pt x="93376" y="579043"/>
                  </a:lnTo>
                  <a:lnTo>
                    <a:pt x="93376" y="365315"/>
                  </a:lnTo>
                  <a:lnTo>
                    <a:pt x="39608" y="365315"/>
                  </a:lnTo>
                  <a:lnTo>
                    <a:pt x="93376" y="164768"/>
                  </a:lnTo>
                  <a:lnTo>
                    <a:pt x="93376" y="99802"/>
                  </a:lnTo>
                  <a:lnTo>
                    <a:pt x="55710" y="237266"/>
                  </a:lnTo>
                  <a:lnTo>
                    <a:pt x="51661" y="245582"/>
                  </a:lnTo>
                  <a:lnTo>
                    <a:pt x="45382" y="252079"/>
                  </a:lnTo>
                  <a:lnTo>
                    <a:pt x="37417" y="256348"/>
                  </a:lnTo>
                  <a:lnTo>
                    <a:pt x="28308" y="257980"/>
                  </a:lnTo>
                  <a:lnTo>
                    <a:pt x="25757" y="258131"/>
                  </a:lnTo>
                  <a:lnTo>
                    <a:pt x="23205" y="257810"/>
                  </a:lnTo>
                  <a:lnTo>
                    <a:pt x="20775" y="257038"/>
                  </a:lnTo>
                  <a:lnTo>
                    <a:pt x="10328" y="251606"/>
                  </a:lnTo>
                  <a:lnTo>
                    <a:pt x="3317" y="243119"/>
                  </a:lnTo>
                  <a:lnTo>
                    <a:pt x="0" y="232622"/>
                  </a:lnTo>
                  <a:lnTo>
                    <a:pt x="1001" y="221260"/>
                  </a:lnTo>
                  <a:lnTo>
                    <a:pt x="43375" y="64965"/>
                  </a:lnTo>
                  <a:lnTo>
                    <a:pt x="81856" y="25148"/>
                  </a:lnTo>
                  <a:lnTo>
                    <a:pt x="116918" y="8473"/>
                  </a:lnTo>
                  <a:lnTo>
                    <a:pt x="167767" y="0"/>
                  </a:lnTo>
                  <a:lnTo>
                    <a:pt x="193456" y="2118"/>
                  </a:lnTo>
                  <a:lnTo>
                    <a:pt x="236629" y="15864"/>
                  </a:lnTo>
                  <a:lnTo>
                    <a:pt x="269288" y="36690"/>
                  </a:lnTo>
                  <a:lnTo>
                    <a:pt x="334438" y="221260"/>
                  </a:lnTo>
                  <a:lnTo>
                    <a:pt x="335303" y="232268"/>
                  </a:lnTo>
                  <a:lnTo>
                    <a:pt x="332287" y="242546"/>
                  </a:lnTo>
                  <a:lnTo>
                    <a:pt x="325873" y="251125"/>
                  </a:lnTo>
                  <a:lnTo>
                    <a:pt x="316547" y="257038"/>
                  </a:lnTo>
                  <a:lnTo>
                    <a:pt x="314118" y="257810"/>
                  </a:lnTo>
                  <a:lnTo>
                    <a:pt x="311566" y="258131"/>
                  </a:lnTo>
                  <a:lnTo>
                    <a:pt x="309014" y="257980"/>
                  </a:lnTo>
                  <a:lnTo>
                    <a:pt x="244040" y="99802"/>
                  </a:lnTo>
                  <a:lnTo>
                    <a:pt x="244040" y="164862"/>
                  </a:lnTo>
                  <a:lnTo>
                    <a:pt x="297714" y="365315"/>
                  </a:lnTo>
                  <a:lnTo>
                    <a:pt x="244040" y="365315"/>
                  </a:lnTo>
                  <a:lnTo>
                    <a:pt x="244040" y="578102"/>
                  </a:lnTo>
                  <a:lnTo>
                    <a:pt x="187541" y="578102"/>
                  </a:lnTo>
                  <a:lnTo>
                    <a:pt x="187541" y="365315"/>
                  </a:lnTo>
                  <a:lnTo>
                    <a:pt x="149875" y="365315"/>
                  </a:lnTo>
                  <a:lnTo>
                    <a:pt x="149875" y="579043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04547" y="1876779"/>
              <a:ext cx="335915" cy="579120"/>
            </a:xfrm>
            <a:custGeom>
              <a:avLst/>
              <a:gdLst/>
              <a:ahLst/>
              <a:cxnLst/>
              <a:rect l="l" t="t" r="r" b="b"/>
              <a:pathLst>
                <a:path w="335914" h="579119">
                  <a:moveTo>
                    <a:pt x="334438" y="221260"/>
                  </a:moveTo>
                  <a:lnTo>
                    <a:pt x="292064" y="64965"/>
                  </a:lnTo>
                  <a:lnTo>
                    <a:pt x="253578" y="25307"/>
                  </a:lnTo>
                  <a:lnTo>
                    <a:pt x="218616" y="8473"/>
                  </a:lnTo>
                  <a:lnTo>
                    <a:pt x="167767" y="0"/>
                  </a:lnTo>
                  <a:lnTo>
                    <a:pt x="142077" y="2118"/>
                  </a:lnTo>
                  <a:lnTo>
                    <a:pt x="98837" y="15741"/>
                  </a:lnTo>
                  <a:lnTo>
                    <a:pt x="66163" y="36575"/>
                  </a:lnTo>
                  <a:lnTo>
                    <a:pt x="1001" y="221260"/>
                  </a:lnTo>
                  <a:lnTo>
                    <a:pt x="0" y="232622"/>
                  </a:lnTo>
                  <a:lnTo>
                    <a:pt x="3317" y="243119"/>
                  </a:lnTo>
                  <a:lnTo>
                    <a:pt x="10328" y="251606"/>
                  </a:lnTo>
                  <a:lnTo>
                    <a:pt x="20408" y="256935"/>
                  </a:lnTo>
                  <a:lnTo>
                    <a:pt x="20653" y="257001"/>
                  </a:lnTo>
                  <a:lnTo>
                    <a:pt x="23205" y="257810"/>
                  </a:lnTo>
                  <a:lnTo>
                    <a:pt x="25757" y="258131"/>
                  </a:lnTo>
                  <a:lnTo>
                    <a:pt x="28308" y="257980"/>
                  </a:lnTo>
                  <a:lnTo>
                    <a:pt x="93376" y="99802"/>
                  </a:lnTo>
                  <a:lnTo>
                    <a:pt x="93376" y="164768"/>
                  </a:lnTo>
                  <a:lnTo>
                    <a:pt x="39608" y="365315"/>
                  </a:lnTo>
                  <a:lnTo>
                    <a:pt x="93376" y="365315"/>
                  </a:lnTo>
                  <a:lnTo>
                    <a:pt x="93376" y="579043"/>
                  </a:lnTo>
                  <a:lnTo>
                    <a:pt x="149875" y="579043"/>
                  </a:lnTo>
                  <a:lnTo>
                    <a:pt x="149875" y="365315"/>
                  </a:lnTo>
                  <a:lnTo>
                    <a:pt x="187541" y="365315"/>
                  </a:lnTo>
                  <a:lnTo>
                    <a:pt x="187541" y="578102"/>
                  </a:lnTo>
                  <a:lnTo>
                    <a:pt x="244040" y="578102"/>
                  </a:lnTo>
                  <a:lnTo>
                    <a:pt x="244040" y="365315"/>
                  </a:lnTo>
                  <a:lnTo>
                    <a:pt x="297714" y="365315"/>
                  </a:lnTo>
                  <a:lnTo>
                    <a:pt x="244040" y="164862"/>
                  </a:lnTo>
                  <a:lnTo>
                    <a:pt x="244040" y="99802"/>
                  </a:lnTo>
                  <a:lnTo>
                    <a:pt x="281706" y="237266"/>
                  </a:lnTo>
                  <a:lnTo>
                    <a:pt x="285729" y="245572"/>
                  </a:lnTo>
                  <a:lnTo>
                    <a:pt x="291984" y="252068"/>
                  </a:lnTo>
                  <a:lnTo>
                    <a:pt x="299927" y="256341"/>
                  </a:lnTo>
                  <a:lnTo>
                    <a:pt x="309014" y="257980"/>
                  </a:lnTo>
                  <a:lnTo>
                    <a:pt x="311566" y="258131"/>
                  </a:lnTo>
                  <a:lnTo>
                    <a:pt x="314118" y="257810"/>
                  </a:lnTo>
                  <a:lnTo>
                    <a:pt x="316547" y="257038"/>
                  </a:lnTo>
                  <a:lnTo>
                    <a:pt x="325873" y="251125"/>
                  </a:lnTo>
                  <a:lnTo>
                    <a:pt x="332287" y="242546"/>
                  </a:lnTo>
                  <a:lnTo>
                    <a:pt x="335303" y="232268"/>
                  </a:lnTo>
                  <a:lnTo>
                    <a:pt x="334438" y="221260"/>
                  </a:lnTo>
                  <a:close/>
                </a:path>
              </a:pathLst>
            </a:custGeom>
            <a:ln w="94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6062" y="1720479"/>
              <a:ext cx="141256" cy="1412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5238" y="1720479"/>
              <a:ext cx="141256" cy="1412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0650" y="1720479"/>
              <a:ext cx="141256" cy="14124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360073" y="1839964"/>
              <a:ext cx="559435" cy="610235"/>
            </a:xfrm>
            <a:custGeom>
              <a:avLst/>
              <a:gdLst/>
              <a:ahLst/>
              <a:cxnLst/>
              <a:rect l="l" t="t" r="r" b="b"/>
              <a:pathLst>
                <a:path w="559435" h="610235">
                  <a:moveTo>
                    <a:pt x="364214" y="610114"/>
                  </a:moveTo>
                  <a:lnTo>
                    <a:pt x="296415" y="610114"/>
                  </a:lnTo>
                  <a:lnTo>
                    <a:pt x="296415" y="305057"/>
                  </a:lnTo>
                  <a:lnTo>
                    <a:pt x="262516" y="305057"/>
                  </a:lnTo>
                  <a:lnTo>
                    <a:pt x="262516" y="610114"/>
                  </a:lnTo>
                  <a:lnTo>
                    <a:pt x="194717" y="610114"/>
                  </a:lnTo>
                  <a:lnTo>
                    <a:pt x="194717" y="128462"/>
                  </a:lnTo>
                  <a:lnTo>
                    <a:pt x="188022" y="125497"/>
                  </a:lnTo>
                  <a:lnTo>
                    <a:pt x="167174" y="181339"/>
                  </a:lnTo>
                  <a:lnTo>
                    <a:pt x="135393" y="203371"/>
                  </a:lnTo>
                  <a:lnTo>
                    <a:pt x="131648" y="203201"/>
                  </a:lnTo>
                  <a:lnTo>
                    <a:pt x="28102" y="185915"/>
                  </a:lnTo>
                  <a:lnTo>
                    <a:pt x="0" y="146529"/>
                  </a:lnTo>
                  <a:lnTo>
                    <a:pt x="4923" y="134002"/>
                  </a:lnTo>
                  <a:lnTo>
                    <a:pt x="13955" y="124658"/>
                  </a:lnTo>
                  <a:lnTo>
                    <a:pt x="25832" y="119381"/>
                  </a:lnTo>
                  <a:lnTo>
                    <a:pt x="39289" y="119057"/>
                  </a:lnTo>
                  <a:lnTo>
                    <a:pt x="113444" y="131428"/>
                  </a:lnTo>
                  <a:lnTo>
                    <a:pt x="144631" y="48554"/>
                  </a:lnTo>
                  <a:lnTo>
                    <a:pt x="164865" y="20484"/>
                  </a:lnTo>
                  <a:lnTo>
                    <a:pt x="198256" y="6069"/>
                  </a:lnTo>
                  <a:lnTo>
                    <a:pt x="238543" y="758"/>
                  </a:lnTo>
                  <a:lnTo>
                    <a:pt x="279466" y="0"/>
                  </a:lnTo>
                  <a:lnTo>
                    <a:pt x="320460" y="758"/>
                  </a:lnTo>
                  <a:lnTo>
                    <a:pt x="360930" y="6069"/>
                  </a:lnTo>
                  <a:lnTo>
                    <a:pt x="394567" y="20484"/>
                  </a:lnTo>
                  <a:lnTo>
                    <a:pt x="415063" y="48554"/>
                  </a:lnTo>
                  <a:lnTo>
                    <a:pt x="415546" y="50278"/>
                  </a:lnTo>
                  <a:lnTo>
                    <a:pt x="445996" y="131428"/>
                  </a:lnTo>
                  <a:lnTo>
                    <a:pt x="520151" y="119057"/>
                  </a:lnTo>
                  <a:lnTo>
                    <a:pt x="533602" y="119527"/>
                  </a:lnTo>
                  <a:lnTo>
                    <a:pt x="545418" y="124928"/>
                  </a:lnTo>
                  <a:lnTo>
                    <a:pt x="554347" y="134363"/>
                  </a:lnTo>
                  <a:lnTo>
                    <a:pt x="559135" y="146935"/>
                  </a:lnTo>
                  <a:lnTo>
                    <a:pt x="558665" y="160384"/>
                  </a:lnTo>
                  <a:lnTo>
                    <a:pt x="427708" y="203201"/>
                  </a:lnTo>
                  <a:lnTo>
                    <a:pt x="423962" y="203371"/>
                  </a:lnTo>
                  <a:lnTo>
                    <a:pt x="413744" y="201778"/>
                  </a:lnTo>
                  <a:lnTo>
                    <a:pt x="404669" y="197306"/>
                  </a:lnTo>
                  <a:lnTo>
                    <a:pt x="397316" y="190358"/>
                  </a:lnTo>
                  <a:lnTo>
                    <a:pt x="392266" y="181339"/>
                  </a:lnTo>
                  <a:lnTo>
                    <a:pt x="371333" y="125412"/>
                  </a:lnTo>
                  <a:lnTo>
                    <a:pt x="369045" y="126513"/>
                  </a:lnTo>
                  <a:lnTo>
                    <a:pt x="364214" y="128547"/>
                  </a:lnTo>
                  <a:lnTo>
                    <a:pt x="364214" y="610114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60073" y="1839964"/>
              <a:ext cx="559435" cy="610235"/>
            </a:xfrm>
            <a:custGeom>
              <a:avLst/>
              <a:gdLst/>
              <a:ahLst/>
              <a:cxnLst/>
              <a:rect l="l" t="t" r="r" b="b"/>
              <a:pathLst>
                <a:path w="559435" h="610235">
                  <a:moveTo>
                    <a:pt x="559135" y="146935"/>
                  </a:moveTo>
                  <a:lnTo>
                    <a:pt x="554347" y="134363"/>
                  </a:lnTo>
                  <a:lnTo>
                    <a:pt x="545418" y="124928"/>
                  </a:lnTo>
                  <a:lnTo>
                    <a:pt x="533602" y="119527"/>
                  </a:lnTo>
                  <a:lnTo>
                    <a:pt x="520151" y="119057"/>
                  </a:lnTo>
                  <a:lnTo>
                    <a:pt x="445996" y="131428"/>
                  </a:lnTo>
                  <a:lnTo>
                    <a:pt x="428113" y="83946"/>
                  </a:lnTo>
                  <a:lnTo>
                    <a:pt x="418930" y="59486"/>
                  </a:lnTo>
                  <a:lnTo>
                    <a:pt x="415546" y="50278"/>
                  </a:lnTo>
                  <a:lnTo>
                    <a:pt x="415063" y="48554"/>
                  </a:lnTo>
                  <a:lnTo>
                    <a:pt x="394567" y="20484"/>
                  </a:lnTo>
                  <a:lnTo>
                    <a:pt x="360930" y="6069"/>
                  </a:lnTo>
                  <a:lnTo>
                    <a:pt x="320460" y="758"/>
                  </a:lnTo>
                  <a:lnTo>
                    <a:pt x="279466" y="0"/>
                  </a:lnTo>
                  <a:lnTo>
                    <a:pt x="238543" y="758"/>
                  </a:lnTo>
                  <a:lnTo>
                    <a:pt x="198256" y="6069"/>
                  </a:lnTo>
                  <a:lnTo>
                    <a:pt x="164865" y="20484"/>
                  </a:lnTo>
                  <a:lnTo>
                    <a:pt x="144631" y="48554"/>
                  </a:lnTo>
                  <a:lnTo>
                    <a:pt x="139758" y="61825"/>
                  </a:lnTo>
                  <a:lnTo>
                    <a:pt x="129037" y="90277"/>
                  </a:lnTo>
                  <a:lnTo>
                    <a:pt x="118317" y="118586"/>
                  </a:lnTo>
                  <a:lnTo>
                    <a:pt x="113444" y="131428"/>
                  </a:lnTo>
                  <a:lnTo>
                    <a:pt x="39289" y="119057"/>
                  </a:lnTo>
                  <a:lnTo>
                    <a:pt x="25832" y="119381"/>
                  </a:lnTo>
                  <a:lnTo>
                    <a:pt x="13955" y="124658"/>
                  </a:lnTo>
                  <a:lnTo>
                    <a:pt x="4923" y="134002"/>
                  </a:lnTo>
                  <a:lnTo>
                    <a:pt x="0" y="146529"/>
                  </a:lnTo>
                  <a:lnTo>
                    <a:pt x="328" y="159987"/>
                  </a:lnTo>
                  <a:lnTo>
                    <a:pt x="27899" y="185881"/>
                  </a:lnTo>
                  <a:lnTo>
                    <a:pt x="28102" y="185915"/>
                  </a:lnTo>
                  <a:lnTo>
                    <a:pt x="129800" y="202862"/>
                  </a:lnTo>
                  <a:lnTo>
                    <a:pt x="131648" y="203201"/>
                  </a:lnTo>
                  <a:lnTo>
                    <a:pt x="133521" y="203371"/>
                  </a:lnTo>
                  <a:lnTo>
                    <a:pt x="135393" y="203371"/>
                  </a:lnTo>
                  <a:lnTo>
                    <a:pt x="145633" y="201797"/>
                  </a:lnTo>
                  <a:lnTo>
                    <a:pt x="154732" y="197331"/>
                  </a:lnTo>
                  <a:lnTo>
                    <a:pt x="162107" y="190377"/>
                  </a:lnTo>
                  <a:lnTo>
                    <a:pt x="167174" y="181339"/>
                  </a:lnTo>
                  <a:lnTo>
                    <a:pt x="188022" y="125497"/>
                  </a:lnTo>
                  <a:lnTo>
                    <a:pt x="194717" y="128462"/>
                  </a:lnTo>
                  <a:lnTo>
                    <a:pt x="194717" y="610114"/>
                  </a:lnTo>
                  <a:lnTo>
                    <a:pt x="262516" y="610114"/>
                  </a:lnTo>
                  <a:lnTo>
                    <a:pt x="262516" y="305057"/>
                  </a:lnTo>
                  <a:lnTo>
                    <a:pt x="296415" y="305057"/>
                  </a:lnTo>
                  <a:lnTo>
                    <a:pt x="296415" y="610114"/>
                  </a:lnTo>
                  <a:lnTo>
                    <a:pt x="364214" y="610114"/>
                  </a:lnTo>
                  <a:lnTo>
                    <a:pt x="364214" y="128547"/>
                  </a:lnTo>
                  <a:lnTo>
                    <a:pt x="366672" y="127530"/>
                  </a:lnTo>
                  <a:lnTo>
                    <a:pt x="369045" y="126513"/>
                  </a:lnTo>
                  <a:lnTo>
                    <a:pt x="371333" y="125412"/>
                  </a:lnTo>
                  <a:lnTo>
                    <a:pt x="392266" y="181339"/>
                  </a:lnTo>
                  <a:lnTo>
                    <a:pt x="397316" y="190358"/>
                  </a:lnTo>
                  <a:lnTo>
                    <a:pt x="404669" y="197306"/>
                  </a:lnTo>
                  <a:lnTo>
                    <a:pt x="413744" y="201778"/>
                  </a:lnTo>
                  <a:lnTo>
                    <a:pt x="423962" y="203371"/>
                  </a:lnTo>
                  <a:lnTo>
                    <a:pt x="425835" y="203371"/>
                  </a:lnTo>
                  <a:lnTo>
                    <a:pt x="427708" y="203201"/>
                  </a:lnTo>
                  <a:lnTo>
                    <a:pt x="429555" y="202862"/>
                  </a:lnTo>
                  <a:lnTo>
                    <a:pt x="531253" y="185915"/>
                  </a:lnTo>
                  <a:lnTo>
                    <a:pt x="543827" y="181127"/>
                  </a:lnTo>
                  <a:lnTo>
                    <a:pt x="553263" y="172199"/>
                  </a:lnTo>
                  <a:lnTo>
                    <a:pt x="558665" y="160384"/>
                  </a:lnTo>
                  <a:lnTo>
                    <a:pt x="559135" y="146935"/>
                  </a:lnTo>
                  <a:close/>
                </a:path>
              </a:pathLst>
            </a:custGeom>
            <a:ln w="84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67499" y="1683194"/>
              <a:ext cx="144080" cy="144063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596409" y="3421172"/>
            <a:ext cx="3446145" cy="5791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385"/>
              </a:spcBef>
            </a:pPr>
            <a:r>
              <a:rPr sz="1200" b="1" dirty="0">
                <a:solidFill>
                  <a:srgbClr val="EC7C30"/>
                </a:solidFill>
                <a:latin typeface="Times New Roman"/>
                <a:cs typeface="Times New Roman"/>
              </a:rPr>
              <a:t>Cognition</a:t>
            </a:r>
            <a:r>
              <a:rPr sz="1200" b="1" spc="-20" dirty="0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EC7C30"/>
                </a:solidFill>
                <a:latin typeface="Times New Roman"/>
                <a:cs typeface="Times New Roman"/>
              </a:rPr>
              <a:t>and</a:t>
            </a:r>
            <a:r>
              <a:rPr sz="1200" b="1" spc="-20" dirty="0">
                <a:solidFill>
                  <a:srgbClr val="EC7C30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EC7C30"/>
                </a:solidFill>
                <a:latin typeface="Times New Roman"/>
                <a:cs typeface="Times New Roman"/>
              </a:rPr>
              <a:t>Metacognition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000" dirty="0">
                <a:latin typeface="Times New Roman"/>
                <a:cs typeface="Times New Roman"/>
              </a:rPr>
              <a:t>Research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Questions: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sz="1000" spc="-25" dirty="0">
                <a:latin typeface="Times New Roman"/>
                <a:cs typeface="Times New Roman"/>
              </a:rPr>
              <a:t>1.</a:t>
            </a:r>
            <a:r>
              <a:rPr sz="1000" dirty="0">
                <a:latin typeface="Times New Roman"/>
                <a:cs typeface="Times New Roman"/>
              </a:rPr>
              <a:t>	What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types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self-</a:t>
            </a:r>
            <a:r>
              <a:rPr sz="1000" dirty="0">
                <a:latin typeface="Times New Roman"/>
                <a:cs typeface="Times New Roman"/>
              </a:rPr>
              <a:t>directed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study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behaviors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STEM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students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24882" y="3975261"/>
            <a:ext cx="25406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have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what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is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effect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their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performance?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96409" y="4280038"/>
            <a:ext cx="35058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marR="5080" indent="-228600">
              <a:lnSpc>
                <a:spcPct val="100000"/>
              </a:lnSpc>
              <a:spcBef>
                <a:spcPts val="95"/>
              </a:spcBef>
              <a:tabLst>
                <a:tab pos="240665" algn="l"/>
              </a:tabLst>
            </a:pPr>
            <a:r>
              <a:rPr sz="1000" spc="-25" dirty="0">
                <a:latin typeface="Times New Roman"/>
                <a:cs typeface="Times New Roman"/>
              </a:rPr>
              <a:t>2.</a:t>
            </a:r>
            <a:r>
              <a:rPr sz="1000" dirty="0">
                <a:latin typeface="Times New Roman"/>
                <a:cs typeface="Times New Roman"/>
              </a:rPr>
              <a:t>	What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effect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does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academic mindset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have on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self-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directed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study </a:t>
            </a:r>
            <a:r>
              <a:rPr sz="1000" dirty="0">
                <a:latin typeface="Times New Roman"/>
                <a:cs typeface="Times New Roman"/>
              </a:rPr>
              <a:t>behaviors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STEM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chemistry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students?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96409" y="4737238"/>
            <a:ext cx="3394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40665" algn="l"/>
              </a:tabLst>
            </a:pPr>
            <a:r>
              <a:rPr sz="1000" spc="-25" dirty="0">
                <a:latin typeface="Times New Roman"/>
                <a:cs typeface="Times New Roman"/>
              </a:rPr>
              <a:t>3.</a:t>
            </a:r>
            <a:r>
              <a:rPr sz="1000" dirty="0">
                <a:latin typeface="Times New Roman"/>
                <a:cs typeface="Times New Roman"/>
              </a:rPr>
              <a:t>	What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effect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does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social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belonging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have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self-</a:t>
            </a:r>
            <a:r>
              <a:rPr sz="1000" dirty="0">
                <a:latin typeface="Times New Roman"/>
                <a:cs typeface="Times New Roman"/>
              </a:rPr>
              <a:t>directed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study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24882" y="4889661"/>
            <a:ext cx="15297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mes New Roman"/>
                <a:cs typeface="Times New Roman"/>
              </a:rPr>
              <a:t>behaviors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STEM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students?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610613" y="1197736"/>
            <a:ext cx="4387215" cy="4581525"/>
            <a:chOff x="1610613" y="1197736"/>
            <a:chExt cx="4387215" cy="4581525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7632" y="3968087"/>
              <a:ext cx="809616" cy="82787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249165" y="1200911"/>
              <a:ext cx="975360" cy="201295"/>
            </a:xfrm>
            <a:custGeom>
              <a:avLst/>
              <a:gdLst/>
              <a:ahLst/>
              <a:cxnLst/>
              <a:rect l="l" t="t" r="r" b="b"/>
              <a:pathLst>
                <a:path w="975360" h="201294">
                  <a:moveTo>
                    <a:pt x="974966" y="0"/>
                  </a:moveTo>
                  <a:lnTo>
                    <a:pt x="0" y="201129"/>
                  </a:lnTo>
                </a:path>
              </a:pathLst>
            </a:custGeom>
            <a:ln w="609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49165" y="1431033"/>
              <a:ext cx="975360" cy="176530"/>
            </a:xfrm>
            <a:custGeom>
              <a:avLst/>
              <a:gdLst/>
              <a:ahLst/>
              <a:cxnLst/>
              <a:rect l="l" t="t" r="r" b="b"/>
              <a:pathLst>
                <a:path w="975360" h="176530">
                  <a:moveTo>
                    <a:pt x="974966" y="176098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16963" y="5390389"/>
              <a:ext cx="771525" cy="382905"/>
            </a:xfrm>
            <a:custGeom>
              <a:avLst/>
              <a:gdLst/>
              <a:ahLst/>
              <a:cxnLst/>
              <a:rect l="l" t="t" r="r" b="b"/>
              <a:pathLst>
                <a:path w="771525" h="382904">
                  <a:moveTo>
                    <a:pt x="707390" y="0"/>
                  </a:moveTo>
                  <a:lnTo>
                    <a:pt x="63753" y="0"/>
                  </a:lnTo>
                  <a:lnTo>
                    <a:pt x="38940" y="5009"/>
                  </a:lnTo>
                  <a:lnTo>
                    <a:pt x="18675" y="18670"/>
                  </a:lnTo>
                  <a:lnTo>
                    <a:pt x="5010" y="38935"/>
                  </a:lnTo>
                  <a:lnTo>
                    <a:pt x="0" y="63753"/>
                  </a:lnTo>
                  <a:lnTo>
                    <a:pt x="0" y="318769"/>
                  </a:lnTo>
                  <a:lnTo>
                    <a:pt x="5010" y="343583"/>
                  </a:lnTo>
                  <a:lnTo>
                    <a:pt x="18675" y="363848"/>
                  </a:lnTo>
                  <a:lnTo>
                    <a:pt x="38940" y="377513"/>
                  </a:lnTo>
                  <a:lnTo>
                    <a:pt x="63753" y="382523"/>
                  </a:lnTo>
                  <a:lnTo>
                    <a:pt x="707390" y="382523"/>
                  </a:lnTo>
                  <a:lnTo>
                    <a:pt x="732203" y="377513"/>
                  </a:lnTo>
                  <a:lnTo>
                    <a:pt x="752468" y="363848"/>
                  </a:lnTo>
                  <a:lnTo>
                    <a:pt x="766133" y="343583"/>
                  </a:lnTo>
                  <a:lnTo>
                    <a:pt x="771144" y="318769"/>
                  </a:lnTo>
                  <a:lnTo>
                    <a:pt x="771144" y="63753"/>
                  </a:lnTo>
                  <a:lnTo>
                    <a:pt x="766133" y="38935"/>
                  </a:lnTo>
                  <a:lnTo>
                    <a:pt x="752468" y="18670"/>
                  </a:lnTo>
                  <a:lnTo>
                    <a:pt x="732203" y="5009"/>
                  </a:lnTo>
                  <a:lnTo>
                    <a:pt x="707390" y="0"/>
                  </a:lnTo>
                  <a:close/>
                </a:path>
              </a:pathLst>
            </a:custGeom>
            <a:solidFill>
              <a:srgbClr val="FBA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16963" y="5390389"/>
              <a:ext cx="771525" cy="382905"/>
            </a:xfrm>
            <a:custGeom>
              <a:avLst/>
              <a:gdLst/>
              <a:ahLst/>
              <a:cxnLst/>
              <a:rect l="l" t="t" r="r" b="b"/>
              <a:pathLst>
                <a:path w="771525" h="382904">
                  <a:moveTo>
                    <a:pt x="0" y="63753"/>
                  </a:moveTo>
                  <a:lnTo>
                    <a:pt x="5010" y="38935"/>
                  </a:lnTo>
                  <a:lnTo>
                    <a:pt x="18675" y="18670"/>
                  </a:lnTo>
                  <a:lnTo>
                    <a:pt x="38940" y="5009"/>
                  </a:lnTo>
                  <a:lnTo>
                    <a:pt x="63753" y="0"/>
                  </a:lnTo>
                  <a:lnTo>
                    <a:pt x="707390" y="0"/>
                  </a:lnTo>
                  <a:lnTo>
                    <a:pt x="732203" y="5009"/>
                  </a:lnTo>
                  <a:lnTo>
                    <a:pt x="752468" y="18670"/>
                  </a:lnTo>
                  <a:lnTo>
                    <a:pt x="766133" y="38935"/>
                  </a:lnTo>
                  <a:lnTo>
                    <a:pt x="771144" y="63753"/>
                  </a:lnTo>
                  <a:lnTo>
                    <a:pt x="771144" y="318769"/>
                  </a:lnTo>
                  <a:lnTo>
                    <a:pt x="766133" y="343583"/>
                  </a:lnTo>
                  <a:lnTo>
                    <a:pt x="752468" y="363848"/>
                  </a:lnTo>
                  <a:lnTo>
                    <a:pt x="732203" y="377513"/>
                  </a:lnTo>
                  <a:lnTo>
                    <a:pt x="707390" y="382523"/>
                  </a:lnTo>
                  <a:lnTo>
                    <a:pt x="63753" y="382523"/>
                  </a:lnTo>
                  <a:lnTo>
                    <a:pt x="38940" y="377513"/>
                  </a:lnTo>
                  <a:lnTo>
                    <a:pt x="18675" y="363848"/>
                  </a:lnTo>
                  <a:lnTo>
                    <a:pt x="5010" y="343583"/>
                  </a:lnTo>
                  <a:lnTo>
                    <a:pt x="0" y="318769"/>
                  </a:lnTo>
                  <a:lnTo>
                    <a:pt x="0" y="63753"/>
                  </a:lnTo>
                  <a:close/>
                </a:path>
              </a:pathLst>
            </a:custGeom>
            <a:ln w="12192">
              <a:solidFill>
                <a:srgbClr val="56D2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541703" y="4939555"/>
            <a:ext cx="1536700" cy="715645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408305">
              <a:lnSpc>
                <a:spcPct val="100000"/>
              </a:lnSpc>
              <a:spcBef>
                <a:spcPts val="209"/>
              </a:spcBef>
            </a:pPr>
            <a:r>
              <a:rPr sz="1200" b="1" spc="-10" dirty="0">
                <a:latin typeface="Times New Roman"/>
                <a:cs typeface="Times New Roman"/>
              </a:rPr>
              <a:t>Purpose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latin typeface="Times New Roman"/>
                <a:cs typeface="Times New Roman"/>
              </a:rPr>
              <a:t>Develop</a:t>
            </a:r>
            <a:r>
              <a:rPr sz="1050" spc="-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</a:t>
            </a:r>
            <a:r>
              <a:rPr sz="1050" spc="-2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metacognitive intervention </a:t>
            </a:r>
            <a:r>
              <a:rPr sz="1050" dirty="0">
                <a:latin typeface="Times New Roman"/>
                <a:cs typeface="Times New Roman"/>
              </a:rPr>
              <a:t>to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help</a:t>
            </a:r>
            <a:r>
              <a:rPr sz="1050" spc="-5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students </a:t>
            </a:r>
            <a:r>
              <a:rPr sz="1050" dirty="0">
                <a:latin typeface="Times New Roman"/>
                <a:cs typeface="Times New Roman"/>
              </a:rPr>
              <a:t>improve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their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study</a:t>
            </a:r>
            <a:r>
              <a:rPr sz="1050" spc="-40" dirty="0">
                <a:latin typeface="Times New Roman"/>
                <a:cs typeface="Times New Roman"/>
              </a:rPr>
              <a:t> </a:t>
            </a:r>
            <a:r>
              <a:rPr sz="1050" spc="-10" dirty="0">
                <a:latin typeface="Times New Roman"/>
                <a:cs typeface="Times New Roman"/>
              </a:rPr>
              <a:t>habits.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82568" y="5439331"/>
            <a:ext cx="43878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5080" indent="-31115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Calibri"/>
                <a:cs typeface="Calibri"/>
              </a:rPr>
              <a:t>Academic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Mindset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610613" y="5841239"/>
            <a:ext cx="895350" cy="396875"/>
            <a:chOff x="1610613" y="5841239"/>
            <a:chExt cx="895350" cy="396875"/>
          </a:xfrm>
        </p:grpSpPr>
        <p:sp>
          <p:nvSpPr>
            <p:cNvPr id="36" name="object 36"/>
            <p:cNvSpPr/>
            <p:nvPr/>
          </p:nvSpPr>
          <p:spPr>
            <a:xfrm>
              <a:off x="1616963" y="5847589"/>
              <a:ext cx="882650" cy="384175"/>
            </a:xfrm>
            <a:custGeom>
              <a:avLst/>
              <a:gdLst/>
              <a:ahLst/>
              <a:cxnLst/>
              <a:rect l="l" t="t" r="r" b="b"/>
              <a:pathLst>
                <a:path w="882650" h="384175">
                  <a:moveTo>
                    <a:pt x="818388" y="0"/>
                  </a:moveTo>
                  <a:lnTo>
                    <a:pt x="64008" y="0"/>
                  </a:lnTo>
                  <a:lnTo>
                    <a:pt x="39095" y="5029"/>
                  </a:lnTo>
                  <a:lnTo>
                    <a:pt x="18749" y="18745"/>
                  </a:lnTo>
                  <a:lnTo>
                    <a:pt x="5030" y="39090"/>
                  </a:lnTo>
                  <a:lnTo>
                    <a:pt x="0" y="64008"/>
                  </a:lnTo>
                  <a:lnTo>
                    <a:pt x="0" y="320040"/>
                  </a:lnTo>
                  <a:lnTo>
                    <a:pt x="5030" y="344952"/>
                  </a:lnTo>
                  <a:lnTo>
                    <a:pt x="18749" y="365298"/>
                  </a:lnTo>
                  <a:lnTo>
                    <a:pt x="39095" y="379017"/>
                  </a:lnTo>
                  <a:lnTo>
                    <a:pt x="64008" y="384048"/>
                  </a:lnTo>
                  <a:lnTo>
                    <a:pt x="818388" y="384048"/>
                  </a:lnTo>
                  <a:lnTo>
                    <a:pt x="843300" y="379017"/>
                  </a:lnTo>
                  <a:lnTo>
                    <a:pt x="863646" y="365298"/>
                  </a:lnTo>
                  <a:lnTo>
                    <a:pt x="877365" y="344952"/>
                  </a:lnTo>
                  <a:lnTo>
                    <a:pt x="882396" y="320040"/>
                  </a:lnTo>
                  <a:lnTo>
                    <a:pt x="882396" y="64008"/>
                  </a:lnTo>
                  <a:lnTo>
                    <a:pt x="877365" y="39090"/>
                  </a:lnTo>
                  <a:lnTo>
                    <a:pt x="863646" y="18745"/>
                  </a:lnTo>
                  <a:lnTo>
                    <a:pt x="843300" y="5029"/>
                  </a:lnTo>
                  <a:lnTo>
                    <a:pt x="818388" y="0"/>
                  </a:lnTo>
                  <a:close/>
                </a:path>
              </a:pathLst>
            </a:custGeom>
            <a:solidFill>
              <a:srgbClr val="FBA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16963" y="5847589"/>
              <a:ext cx="882650" cy="384175"/>
            </a:xfrm>
            <a:custGeom>
              <a:avLst/>
              <a:gdLst/>
              <a:ahLst/>
              <a:cxnLst/>
              <a:rect l="l" t="t" r="r" b="b"/>
              <a:pathLst>
                <a:path w="882650" h="384175">
                  <a:moveTo>
                    <a:pt x="0" y="64008"/>
                  </a:moveTo>
                  <a:lnTo>
                    <a:pt x="5030" y="39090"/>
                  </a:lnTo>
                  <a:lnTo>
                    <a:pt x="18749" y="18745"/>
                  </a:lnTo>
                  <a:lnTo>
                    <a:pt x="39095" y="5029"/>
                  </a:lnTo>
                  <a:lnTo>
                    <a:pt x="64008" y="0"/>
                  </a:lnTo>
                  <a:lnTo>
                    <a:pt x="818388" y="0"/>
                  </a:lnTo>
                  <a:lnTo>
                    <a:pt x="843300" y="5029"/>
                  </a:lnTo>
                  <a:lnTo>
                    <a:pt x="863646" y="18745"/>
                  </a:lnTo>
                  <a:lnTo>
                    <a:pt x="877365" y="39090"/>
                  </a:lnTo>
                  <a:lnTo>
                    <a:pt x="882396" y="64008"/>
                  </a:lnTo>
                  <a:lnTo>
                    <a:pt x="882396" y="320040"/>
                  </a:lnTo>
                  <a:lnTo>
                    <a:pt x="877365" y="344952"/>
                  </a:lnTo>
                  <a:lnTo>
                    <a:pt x="863646" y="365298"/>
                  </a:lnTo>
                  <a:lnTo>
                    <a:pt x="843300" y="379017"/>
                  </a:lnTo>
                  <a:lnTo>
                    <a:pt x="818388" y="384048"/>
                  </a:lnTo>
                  <a:lnTo>
                    <a:pt x="64008" y="384048"/>
                  </a:lnTo>
                  <a:lnTo>
                    <a:pt x="39095" y="379017"/>
                  </a:lnTo>
                  <a:lnTo>
                    <a:pt x="18749" y="365298"/>
                  </a:lnTo>
                  <a:lnTo>
                    <a:pt x="5030" y="344952"/>
                  </a:lnTo>
                  <a:lnTo>
                    <a:pt x="0" y="320040"/>
                  </a:lnTo>
                  <a:lnTo>
                    <a:pt x="0" y="64008"/>
                  </a:lnTo>
                  <a:close/>
                </a:path>
              </a:pathLst>
            </a:custGeom>
            <a:ln w="12192">
              <a:solidFill>
                <a:srgbClr val="56D2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713802" y="5958415"/>
            <a:ext cx="6477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Calibri"/>
                <a:cs typeface="Calibri"/>
              </a:rPr>
              <a:t>Metacognition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598422" y="6342634"/>
            <a:ext cx="896619" cy="396875"/>
            <a:chOff x="1598422" y="6342634"/>
            <a:chExt cx="896619" cy="396875"/>
          </a:xfrm>
        </p:grpSpPr>
        <p:sp>
          <p:nvSpPr>
            <p:cNvPr id="40" name="object 40"/>
            <p:cNvSpPr/>
            <p:nvPr/>
          </p:nvSpPr>
          <p:spPr>
            <a:xfrm>
              <a:off x="1604772" y="6348984"/>
              <a:ext cx="883919" cy="384175"/>
            </a:xfrm>
            <a:custGeom>
              <a:avLst/>
              <a:gdLst/>
              <a:ahLst/>
              <a:cxnLst/>
              <a:rect l="l" t="t" r="r" b="b"/>
              <a:pathLst>
                <a:path w="883919" h="384175">
                  <a:moveTo>
                    <a:pt x="819912" y="0"/>
                  </a:moveTo>
                  <a:lnTo>
                    <a:pt x="64008" y="0"/>
                  </a:lnTo>
                  <a:lnTo>
                    <a:pt x="39095" y="5029"/>
                  </a:lnTo>
                  <a:lnTo>
                    <a:pt x="18749" y="18745"/>
                  </a:lnTo>
                  <a:lnTo>
                    <a:pt x="5030" y="39090"/>
                  </a:lnTo>
                  <a:lnTo>
                    <a:pt x="0" y="64007"/>
                  </a:lnTo>
                  <a:lnTo>
                    <a:pt x="0" y="320039"/>
                  </a:lnTo>
                  <a:lnTo>
                    <a:pt x="5030" y="344952"/>
                  </a:lnTo>
                  <a:lnTo>
                    <a:pt x="18749" y="365298"/>
                  </a:lnTo>
                  <a:lnTo>
                    <a:pt x="39095" y="379017"/>
                  </a:lnTo>
                  <a:lnTo>
                    <a:pt x="64008" y="384047"/>
                  </a:lnTo>
                  <a:lnTo>
                    <a:pt x="819912" y="384047"/>
                  </a:lnTo>
                  <a:lnTo>
                    <a:pt x="844824" y="379017"/>
                  </a:lnTo>
                  <a:lnTo>
                    <a:pt x="865170" y="365298"/>
                  </a:lnTo>
                  <a:lnTo>
                    <a:pt x="878889" y="344952"/>
                  </a:lnTo>
                  <a:lnTo>
                    <a:pt x="883919" y="320039"/>
                  </a:lnTo>
                  <a:lnTo>
                    <a:pt x="883919" y="64007"/>
                  </a:lnTo>
                  <a:lnTo>
                    <a:pt x="878889" y="39090"/>
                  </a:lnTo>
                  <a:lnTo>
                    <a:pt x="865170" y="18745"/>
                  </a:lnTo>
                  <a:lnTo>
                    <a:pt x="844824" y="5029"/>
                  </a:lnTo>
                  <a:lnTo>
                    <a:pt x="819912" y="0"/>
                  </a:lnTo>
                  <a:close/>
                </a:path>
              </a:pathLst>
            </a:custGeom>
            <a:solidFill>
              <a:srgbClr val="FBA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604772" y="6348984"/>
              <a:ext cx="883919" cy="384175"/>
            </a:xfrm>
            <a:custGeom>
              <a:avLst/>
              <a:gdLst/>
              <a:ahLst/>
              <a:cxnLst/>
              <a:rect l="l" t="t" r="r" b="b"/>
              <a:pathLst>
                <a:path w="883919" h="384175">
                  <a:moveTo>
                    <a:pt x="0" y="64007"/>
                  </a:moveTo>
                  <a:lnTo>
                    <a:pt x="5030" y="39090"/>
                  </a:lnTo>
                  <a:lnTo>
                    <a:pt x="18749" y="18745"/>
                  </a:lnTo>
                  <a:lnTo>
                    <a:pt x="39095" y="5029"/>
                  </a:lnTo>
                  <a:lnTo>
                    <a:pt x="64008" y="0"/>
                  </a:lnTo>
                  <a:lnTo>
                    <a:pt x="819912" y="0"/>
                  </a:lnTo>
                  <a:lnTo>
                    <a:pt x="844824" y="5029"/>
                  </a:lnTo>
                  <a:lnTo>
                    <a:pt x="865170" y="18745"/>
                  </a:lnTo>
                  <a:lnTo>
                    <a:pt x="878889" y="39090"/>
                  </a:lnTo>
                  <a:lnTo>
                    <a:pt x="883919" y="64007"/>
                  </a:lnTo>
                  <a:lnTo>
                    <a:pt x="883919" y="320039"/>
                  </a:lnTo>
                  <a:lnTo>
                    <a:pt x="878889" y="344952"/>
                  </a:lnTo>
                  <a:lnTo>
                    <a:pt x="865170" y="365298"/>
                  </a:lnTo>
                  <a:lnTo>
                    <a:pt x="844824" y="379017"/>
                  </a:lnTo>
                  <a:lnTo>
                    <a:pt x="819912" y="384047"/>
                  </a:lnTo>
                  <a:lnTo>
                    <a:pt x="64008" y="384047"/>
                  </a:lnTo>
                  <a:lnTo>
                    <a:pt x="39095" y="379017"/>
                  </a:lnTo>
                  <a:lnTo>
                    <a:pt x="18749" y="365298"/>
                  </a:lnTo>
                  <a:lnTo>
                    <a:pt x="5030" y="344952"/>
                  </a:lnTo>
                  <a:lnTo>
                    <a:pt x="0" y="320039"/>
                  </a:lnTo>
                  <a:lnTo>
                    <a:pt x="0" y="64007"/>
                  </a:lnTo>
                  <a:close/>
                </a:path>
              </a:pathLst>
            </a:custGeom>
            <a:ln w="12192">
              <a:solidFill>
                <a:srgbClr val="56D2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823423" y="6398514"/>
            <a:ext cx="44577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636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Calibri"/>
                <a:cs typeface="Calibri"/>
              </a:rPr>
              <a:t>Social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Belonging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742945" y="5841239"/>
            <a:ext cx="579755" cy="396875"/>
            <a:chOff x="2742945" y="5841239"/>
            <a:chExt cx="579755" cy="396875"/>
          </a:xfrm>
        </p:grpSpPr>
        <p:sp>
          <p:nvSpPr>
            <p:cNvPr id="44" name="object 44"/>
            <p:cNvSpPr/>
            <p:nvPr/>
          </p:nvSpPr>
          <p:spPr>
            <a:xfrm>
              <a:off x="2749295" y="5847589"/>
              <a:ext cx="567055" cy="384175"/>
            </a:xfrm>
            <a:custGeom>
              <a:avLst/>
              <a:gdLst/>
              <a:ahLst/>
              <a:cxnLst/>
              <a:rect l="l" t="t" r="r" b="b"/>
              <a:pathLst>
                <a:path w="567054" h="384175">
                  <a:moveTo>
                    <a:pt x="502920" y="0"/>
                  </a:moveTo>
                  <a:lnTo>
                    <a:pt x="64008" y="0"/>
                  </a:lnTo>
                  <a:lnTo>
                    <a:pt x="39095" y="5029"/>
                  </a:lnTo>
                  <a:lnTo>
                    <a:pt x="18749" y="18745"/>
                  </a:lnTo>
                  <a:lnTo>
                    <a:pt x="5030" y="39090"/>
                  </a:lnTo>
                  <a:lnTo>
                    <a:pt x="0" y="64008"/>
                  </a:lnTo>
                  <a:lnTo>
                    <a:pt x="0" y="320040"/>
                  </a:lnTo>
                  <a:lnTo>
                    <a:pt x="5030" y="344952"/>
                  </a:lnTo>
                  <a:lnTo>
                    <a:pt x="18749" y="365298"/>
                  </a:lnTo>
                  <a:lnTo>
                    <a:pt x="39095" y="379017"/>
                  </a:lnTo>
                  <a:lnTo>
                    <a:pt x="64008" y="384048"/>
                  </a:lnTo>
                  <a:lnTo>
                    <a:pt x="502920" y="384048"/>
                  </a:lnTo>
                  <a:lnTo>
                    <a:pt x="527832" y="379017"/>
                  </a:lnTo>
                  <a:lnTo>
                    <a:pt x="548178" y="365298"/>
                  </a:lnTo>
                  <a:lnTo>
                    <a:pt x="561897" y="344952"/>
                  </a:lnTo>
                  <a:lnTo>
                    <a:pt x="566928" y="320040"/>
                  </a:lnTo>
                  <a:lnTo>
                    <a:pt x="566928" y="64008"/>
                  </a:lnTo>
                  <a:lnTo>
                    <a:pt x="561897" y="39090"/>
                  </a:lnTo>
                  <a:lnTo>
                    <a:pt x="548178" y="18745"/>
                  </a:lnTo>
                  <a:lnTo>
                    <a:pt x="527832" y="5029"/>
                  </a:lnTo>
                  <a:lnTo>
                    <a:pt x="502920" y="0"/>
                  </a:lnTo>
                  <a:close/>
                </a:path>
              </a:pathLst>
            </a:custGeom>
            <a:solidFill>
              <a:srgbClr val="FBA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749295" y="5847589"/>
              <a:ext cx="567055" cy="384175"/>
            </a:xfrm>
            <a:custGeom>
              <a:avLst/>
              <a:gdLst/>
              <a:ahLst/>
              <a:cxnLst/>
              <a:rect l="l" t="t" r="r" b="b"/>
              <a:pathLst>
                <a:path w="567054" h="384175">
                  <a:moveTo>
                    <a:pt x="0" y="64008"/>
                  </a:moveTo>
                  <a:lnTo>
                    <a:pt x="5030" y="39090"/>
                  </a:lnTo>
                  <a:lnTo>
                    <a:pt x="18749" y="18745"/>
                  </a:lnTo>
                  <a:lnTo>
                    <a:pt x="39095" y="5029"/>
                  </a:lnTo>
                  <a:lnTo>
                    <a:pt x="64008" y="0"/>
                  </a:lnTo>
                  <a:lnTo>
                    <a:pt x="502920" y="0"/>
                  </a:lnTo>
                  <a:lnTo>
                    <a:pt x="527832" y="5029"/>
                  </a:lnTo>
                  <a:lnTo>
                    <a:pt x="548178" y="18745"/>
                  </a:lnTo>
                  <a:lnTo>
                    <a:pt x="561897" y="39090"/>
                  </a:lnTo>
                  <a:lnTo>
                    <a:pt x="566928" y="64008"/>
                  </a:lnTo>
                  <a:lnTo>
                    <a:pt x="566928" y="320040"/>
                  </a:lnTo>
                  <a:lnTo>
                    <a:pt x="561897" y="344952"/>
                  </a:lnTo>
                  <a:lnTo>
                    <a:pt x="548178" y="365298"/>
                  </a:lnTo>
                  <a:lnTo>
                    <a:pt x="527832" y="379017"/>
                  </a:lnTo>
                  <a:lnTo>
                    <a:pt x="502920" y="384048"/>
                  </a:lnTo>
                  <a:lnTo>
                    <a:pt x="64008" y="384048"/>
                  </a:lnTo>
                  <a:lnTo>
                    <a:pt x="39095" y="379017"/>
                  </a:lnTo>
                  <a:lnTo>
                    <a:pt x="18749" y="365298"/>
                  </a:lnTo>
                  <a:lnTo>
                    <a:pt x="5030" y="344952"/>
                  </a:lnTo>
                  <a:lnTo>
                    <a:pt x="0" y="320040"/>
                  </a:lnTo>
                  <a:lnTo>
                    <a:pt x="0" y="64008"/>
                  </a:lnTo>
                  <a:close/>
                </a:path>
              </a:pathLst>
            </a:custGeom>
            <a:ln w="12191">
              <a:solidFill>
                <a:srgbClr val="56D2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846419" y="5897455"/>
            <a:ext cx="29527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Calibri"/>
                <a:cs typeface="Calibri"/>
              </a:rPr>
              <a:t>Study</a:t>
            </a:r>
            <a:r>
              <a:rPr sz="800" b="1" spc="500" dirty="0">
                <a:latin typeface="Calibri"/>
                <a:cs typeface="Calibri"/>
              </a:rPr>
              <a:t> </a:t>
            </a:r>
            <a:r>
              <a:rPr sz="800" b="1" spc="-10" dirty="0">
                <a:latin typeface="Calibri"/>
                <a:cs typeface="Calibri"/>
              </a:rPr>
              <a:t>Habits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585717" y="5841239"/>
            <a:ext cx="831215" cy="396875"/>
            <a:chOff x="3585717" y="5841239"/>
            <a:chExt cx="831215" cy="396875"/>
          </a:xfrm>
        </p:grpSpPr>
        <p:sp>
          <p:nvSpPr>
            <p:cNvPr id="48" name="object 48"/>
            <p:cNvSpPr/>
            <p:nvPr/>
          </p:nvSpPr>
          <p:spPr>
            <a:xfrm>
              <a:off x="3592067" y="5847589"/>
              <a:ext cx="818515" cy="384175"/>
            </a:xfrm>
            <a:custGeom>
              <a:avLst/>
              <a:gdLst/>
              <a:ahLst/>
              <a:cxnLst/>
              <a:rect l="l" t="t" r="r" b="b"/>
              <a:pathLst>
                <a:path w="818514" h="384175">
                  <a:moveTo>
                    <a:pt x="754380" y="0"/>
                  </a:moveTo>
                  <a:lnTo>
                    <a:pt x="64008" y="0"/>
                  </a:lnTo>
                  <a:lnTo>
                    <a:pt x="39095" y="5029"/>
                  </a:lnTo>
                  <a:lnTo>
                    <a:pt x="18749" y="18745"/>
                  </a:lnTo>
                  <a:lnTo>
                    <a:pt x="5030" y="39090"/>
                  </a:lnTo>
                  <a:lnTo>
                    <a:pt x="0" y="64008"/>
                  </a:lnTo>
                  <a:lnTo>
                    <a:pt x="0" y="320040"/>
                  </a:lnTo>
                  <a:lnTo>
                    <a:pt x="5030" y="344952"/>
                  </a:lnTo>
                  <a:lnTo>
                    <a:pt x="18749" y="365298"/>
                  </a:lnTo>
                  <a:lnTo>
                    <a:pt x="39095" y="379017"/>
                  </a:lnTo>
                  <a:lnTo>
                    <a:pt x="64008" y="384048"/>
                  </a:lnTo>
                  <a:lnTo>
                    <a:pt x="754380" y="384048"/>
                  </a:lnTo>
                  <a:lnTo>
                    <a:pt x="779292" y="379017"/>
                  </a:lnTo>
                  <a:lnTo>
                    <a:pt x="799638" y="365298"/>
                  </a:lnTo>
                  <a:lnTo>
                    <a:pt x="813357" y="344952"/>
                  </a:lnTo>
                  <a:lnTo>
                    <a:pt x="818388" y="320040"/>
                  </a:lnTo>
                  <a:lnTo>
                    <a:pt x="818388" y="64008"/>
                  </a:lnTo>
                  <a:lnTo>
                    <a:pt x="813357" y="39090"/>
                  </a:lnTo>
                  <a:lnTo>
                    <a:pt x="799638" y="18745"/>
                  </a:lnTo>
                  <a:lnTo>
                    <a:pt x="779292" y="5029"/>
                  </a:lnTo>
                  <a:lnTo>
                    <a:pt x="754380" y="0"/>
                  </a:lnTo>
                  <a:close/>
                </a:path>
              </a:pathLst>
            </a:custGeom>
            <a:solidFill>
              <a:srgbClr val="FBA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592067" y="5847589"/>
              <a:ext cx="818515" cy="384175"/>
            </a:xfrm>
            <a:custGeom>
              <a:avLst/>
              <a:gdLst/>
              <a:ahLst/>
              <a:cxnLst/>
              <a:rect l="l" t="t" r="r" b="b"/>
              <a:pathLst>
                <a:path w="818514" h="384175">
                  <a:moveTo>
                    <a:pt x="0" y="64008"/>
                  </a:moveTo>
                  <a:lnTo>
                    <a:pt x="5030" y="39090"/>
                  </a:lnTo>
                  <a:lnTo>
                    <a:pt x="18749" y="18745"/>
                  </a:lnTo>
                  <a:lnTo>
                    <a:pt x="39095" y="5029"/>
                  </a:lnTo>
                  <a:lnTo>
                    <a:pt x="64008" y="0"/>
                  </a:lnTo>
                  <a:lnTo>
                    <a:pt x="754380" y="0"/>
                  </a:lnTo>
                  <a:lnTo>
                    <a:pt x="779292" y="5029"/>
                  </a:lnTo>
                  <a:lnTo>
                    <a:pt x="799638" y="18745"/>
                  </a:lnTo>
                  <a:lnTo>
                    <a:pt x="813357" y="39090"/>
                  </a:lnTo>
                  <a:lnTo>
                    <a:pt x="818388" y="64008"/>
                  </a:lnTo>
                  <a:lnTo>
                    <a:pt x="818388" y="320040"/>
                  </a:lnTo>
                  <a:lnTo>
                    <a:pt x="813357" y="344952"/>
                  </a:lnTo>
                  <a:lnTo>
                    <a:pt x="799638" y="365298"/>
                  </a:lnTo>
                  <a:lnTo>
                    <a:pt x="779292" y="379017"/>
                  </a:lnTo>
                  <a:lnTo>
                    <a:pt x="754380" y="384048"/>
                  </a:lnTo>
                  <a:lnTo>
                    <a:pt x="64008" y="384048"/>
                  </a:lnTo>
                  <a:lnTo>
                    <a:pt x="39095" y="379017"/>
                  </a:lnTo>
                  <a:lnTo>
                    <a:pt x="18749" y="365298"/>
                  </a:lnTo>
                  <a:lnTo>
                    <a:pt x="5030" y="344952"/>
                  </a:lnTo>
                  <a:lnTo>
                    <a:pt x="0" y="320040"/>
                  </a:lnTo>
                  <a:lnTo>
                    <a:pt x="0" y="64008"/>
                  </a:lnTo>
                  <a:close/>
                </a:path>
              </a:pathLst>
            </a:custGeom>
            <a:ln w="12192">
              <a:solidFill>
                <a:srgbClr val="56D2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689341" y="5958415"/>
            <a:ext cx="57531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latin typeface="Calibri"/>
                <a:cs typeface="Calibri"/>
              </a:rPr>
              <a:t>Performance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598675" y="962990"/>
            <a:ext cx="8976360" cy="5614035"/>
            <a:chOff x="1598675" y="962990"/>
            <a:chExt cx="8976360" cy="5614035"/>
          </a:xfrm>
        </p:grpSpPr>
        <p:sp>
          <p:nvSpPr>
            <p:cNvPr id="52" name="object 52"/>
            <p:cNvSpPr/>
            <p:nvPr/>
          </p:nvSpPr>
          <p:spPr>
            <a:xfrm>
              <a:off x="2388107" y="5559552"/>
              <a:ext cx="294640" cy="245745"/>
            </a:xfrm>
            <a:custGeom>
              <a:avLst/>
              <a:gdLst/>
              <a:ahLst/>
              <a:cxnLst/>
              <a:rect l="l" t="t" r="r" b="b"/>
              <a:pathLst>
                <a:path w="294639" h="245745">
                  <a:moveTo>
                    <a:pt x="0" y="0"/>
                  </a:moveTo>
                  <a:lnTo>
                    <a:pt x="294144" y="245592"/>
                  </a:lnTo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648085" y="5767753"/>
              <a:ext cx="83185" cy="78105"/>
            </a:xfrm>
            <a:custGeom>
              <a:avLst/>
              <a:gdLst/>
              <a:ahLst/>
              <a:cxnLst/>
              <a:rect l="l" t="t" r="r" b="b"/>
              <a:pathLst>
                <a:path w="83185" h="78104">
                  <a:moveTo>
                    <a:pt x="48844" y="0"/>
                  </a:moveTo>
                  <a:lnTo>
                    <a:pt x="0" y="58496"/>
                  </a:lnTo>
                  <a:lnTo>
                    <a:pt x="82918" y="78079"/>
                  </a:lnTo>
                  <a:lnTo>
                    <a:pt x="488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497836" y="6304879"/>
              <a:ext cx="255270" cy="265430"/>
            </a:xfrm>
            <a:custGeom>
              <a:avLst/>
              <a:gdLst/>
              <a:ahLst/>
              <a:cxnLst/>
              <a:rect l="l" t="t" r="r" b="b"/>
              <a:pathLst>
                <a:path w="255269" h="265429">
                  <a:moveTo>
                    <a:pt x="0" y="265366"/>
                  </a:moveTo>
                  <a:lnTo>
                    <a:pt x="254698" y="0"/>
                  </a:lnTo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16250" y="6259070"/>
              <a:ext cx="80645" cy="81915"/>
            </a:xfrm>
            <a:custGeom>
              <a:avLst/>
              <a:gdLst/>
              <a:ahLst/>
              <a:cxnLst/>
              <a:rect l="l" t="t" r="r" b="b"/>
              <a:pathLst>
                <a:path w="80644" h="81914">
                  <a:moveTo>
                    <a:pt x="80251" y="0"/>
                  </a:moveTo>
                  <a:lnTo>
                    <a:pt x="0" y="28587"/>
                  </a:lnTo>
                  <a:lnTo>
                    <a:pt x="54978" y="81356"/>
                  </a:lnTo>
                  <a:lnTo>
                    <a:pt x="8025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493263" y="6039611"/>
              <a:ext cx="173990" cy="0"/>
            </a:xfrm>
            <a:custGeom>
              <a:avLst/>
              <a:gdLst/>
              <a:ahLst/>
              <a:cxnLst/>
              <a:rect l="l" t="t" r="r" b="b"/>
              <a:pathLst>
                <a:path w="173989">
                  <a:moveTo>
                    <a:pt x="0" y="0"/>
                  </a:moveTo>
                  <a:lnTo>
                    <a:pt x="173977" y="0"/>
                  </a:lnTo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654547" y="600150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16224" y="6059423"/>
              <a:ext cx="173990" cy="0"/>
            </a:xfrm>
            <a:custGeom>
              <a:avLst/>
              <a:gdLst/>
              <a:ahLst/>
              <a:cxnLst/>
              <a:rect l="l" t="t" r="r" b="b"/>
              <a:pathLst>
                <a:path w="173989">
                  <a:moveTo>
                    <a:pt x="0" y="0"/>
                  </a:moveTo>
                  <a:lnTo>
                    <a:pt x="173977" y="0"/>
                  </a:lnTo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77507" y="602132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88726" y="962990"/>
              <a:ext cx="1366648" cy="917802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39819" y="2424945"/>
              <a:ext cx="2241605" cy="99113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96656" y="1918716"/>
              <a:ext cx="2278378" cy="149961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8675" y="1624584"/>
              <a:ext cx="2620391" cy="1776983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4242585" y="1916663"/>
            <a:ext cx="3265804" cy="1467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7551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Calibri"/>
                <a:cs typeface="Calibri"/>
              </a:rPr>
              <a:t>Study</a:t>
            </a:r>
            <a:r>
              <a:rPr sz="1000" b="1" spc="-1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methods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b="1" spc="-20" dirty="0">
                <a:latin typeface="Calibri"/>
                <a:cs typeface="Calibri"/>
              </a:rPr>
              <a:t>used</a:t>
            </a:r>
            <a:endParaRPr sz="1000">
              <a:latin typeface="Calibri"/>
              <a:cs typeface="Calibri"/>
            </a:endParaRPr>
          </a:p>
          <a:p>
            <a:pPr marL="2462530" indent="-287655">
              <a:lnSpc>
                <a:spcPct val="100000"/>
              </a:lnSpc>
              <a:buFont typeface="Arial"/>
              <a:buChar char="•"/>
              <a:tabLst>
                <a:tab pos="2462530" algn="l"/>
                <a:tab pos="2463165" algn="l"/>
              </a:tabLst>
            </a:pPr>
            <a:r>
              <a:rPr sz="1000" spc="-10" dirty="0">
                <a:latin typeface="Calibri"/>
                <a:cs typeface="Calibri"/>
              </a:rPr>
              <a:t>Survey</a:t>
            </a:r>
            <a:endParaRPr sz="1000">
              <a:latin typeface="Calibri"/>
              <a:cs typeface="Calibri"/>
            </a:endParaRPr>
          </a:p>
          <a:p>
            <a:pPr marL="2462530" indent="-287655">
              <a:lnSpc>
                <a:spcPct val="100000"/>
              </a:lnSpc>
              <a:buFont typeface="Arial"/>
              <a:buChar char="•"/>
              <a:tabLst>
                <a:tab pos="2462530" algn="l"/>
                <a:tab pos="2463165" algn="l"/>
              </a:tabLst>
            </a:pPr>
            <a:r>
              <a:rPr sz="1000" spc="-10" dirty="0">
                <a:latin typeface="Calibri"/>
                <a:cs typeface="Calibri"/>
              </a:rPr>
              <a:t>Interviews</a:t>
            </a:r>
            <a:endParaRPr sz="1000">
              <a:latin typeface="Calibri"/>
              <a:cs typeface="Calibri"/>
            </a:endParaRPr>
          </a:p>
          <a:p>
            <a:pPr marL="637540">
              <a:lnSpc>
                <a:spcPct val="100000"/>
              </a:lnSpc>
              <a:spcBef>
                <a:spcPts val="560"/>
              </a:spcBef>
            </a:pPr>
            <a:r>
              <a:rPr sz="1000" b="1" spc="-10" dirty="0">
                <a:latin typeface="Times New Roman"/>
                <a:cs typeface="Times New Roman"/>
              </a:rPr>
              <a:t>Projects:</a:t>
            </a:r>
            <a:endParaRPr sz="1000">
              <a:latin typeface="Times New Roman"/>
              <a:cs typeface="Times New Roman"/>
            </a:endParaRPr>
          </a:p>
          <a:p>
            <a:pPr marL="184785" marR="1567180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dirty="0">
                <a:latin typeface="Times New Roman"/>
                <a:cs typeface="Times New Roman"/>
              </a:rPr>
              <a:t>Belonging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UofU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general </a:t>
            </a:r>
            <a:r>
              <a:rPr sz="1000" dirty="0">
                <a:latin typeface="Times New Roman"/>
                <a:cs typeface="Times New Roman"/>
              </a:rPr>
              <a:t>chemistry,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organic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chemistry, introductory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physics</a:t>
            </a:r>
            <a:endParaRPr sz="1000">
              <a:latin typeface="Times New Roman"/>
              <a:cs typeface="Times New Roman"/>
            </a:endParaRPr>
          </a:p>
          <a:p>
            <a:pPr marL="184785" marR="2025014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dirty="0">
                <a:latin typeface="Times New Roman"/>
                <a:cs typeface="Times New Roman"/>
              </a:rPr>
              <a:t>Belonging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SLCC </a:t>
            </a:r>
            <a:r>
              <a:rPr sz="1000" spc="-10" dirty="0">
                <a:latin typeface="Times New Roman"/>
                <a:cs typeface="Times New Roman"/>
              </a:rPr>
              <a:t>introductory</a:t>
            </a:r>
            <a:r>
              <a:rPr sz="1000" spc="5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biology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173275" y="0"/>
            <a:ext cx="4209415" cy="118935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200" b="1" spc="-25" dirty="0">
                <a:solidFill>
                  <a:srgbClr val="4471C4"/>
                </a:solidFill>
                <a:latin typeface="Times New Roman"/>
                <a:cs typeface="Times New Roman"/>
              </a:rPr>
              <a:t>Peer-</a:t>
            </a:r>
            <a:r>
              <a:rPr sz="1200" b="1" dirty="0">
                <a:solidFill>
                  <a:srgbClr val="4471C4"/>
                </a:solidFill>
                <a:latin typeface="Times New Roman"/>
                <a:cs typeface="Times New Roman"/>
              </a:rPr>
              <a:t>Assisted</a:t>
            </a:r>
            <a:r>
              <a:rPr sz="1200" b="1" spc="45" dirty="0">
                <a:solidFill>
                  <a:srgbClr val="4471C4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4471C4"/>
                </a:solidFill>
                <a:latin typeface="Times New Roman"/>
                <a:cs typeface="Times New Roman"/>
              </a:rPr>
              <a:t>Collaborative</a:t>
            </a:r>
            <a:r>
              <a:rPr sz="1200" b="1" spc="20" dirty="0">
                <a:solidFill>
                  <a:srgbClr val="4471C4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4471C4"/>
                </a:solidFill>
                <a:latin typeface="Times New Roman"/>
                <a:cs typeface="Times New Roman"/>
              </a:rPr>
              <a:t>Learning</a:t>
            </a:r>
            <a:endParaRPr sz="1200">
              <a:latin typeface="Times New Roman"/>
              <a:cs typeface="Times New Roman"/>
            </a:endParaRPr>
          </a:p>
          <a:p>
            <a:pPr marL="44450" marR="5080">
              <a:lnSpc>
                <a:spcPct val="100299"/>
              </a:lnSpc>
              <a:spcBef>
                <a:spcPts val="640"/>
              </a:spcBef>
            </a:pPr>
            <a:r>
              <a:rPr sz="1000" b="1" dirty="0">
                <a:latin typeface="Calibri"/>
                <a:cs typeface="Calibri"/>
              </a:rPr>
              <a:t>Peer</a:t>
            </a:r>
            <a:r>
              <a:rPr sz="1000" b="1" spc="-20" dirty="0">
                <a:latin typeface="Calibri"/>
                <a:cs typeface="Calibri"/>
              </a:rPr>
              <a:t> </a:t>
            </a:r>
            <a:r>
              <a:rPr sz="1000" b="1" spc="-10" dirty="0">
                <a:latin typeface="Calibri"/>
                <a:cs typeface="Calibri"/>
              </a:rPr>
              <a:t>Leaders</a:t>
            </a:r>
            <a:r>
              <a:rPr sz="1000" b="1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include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roles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LA,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SI,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PLTL,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undergraduate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TA.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We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are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looking </a:t>
            </a:r>
            <a:r>
              <a:rPr sz="1000" dirty="0">
                <a:latin typeface="Calibri"/>
                <a:cs typeface="Calibri"/>
              </a:rPr>
              <a:t>at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Learning </a:t>
            </a:r>
            <a:r>
              <a:rPr sz="1000" spc="-10" dirty="0">
                <a:latin typeface="Calibri"/>
                <a:cs typeface="Calibri"/>
              </a:rPr>
              <a:t>Assistants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(LAs)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who</a:t>
            </a:r>
            <a:r>
              <a:rPr sz="1000" spc="-10" dirty="0">
                <a:latin typeface="Calibri"/>
                <a:cs typeface="Calibri"/>
              </a:rPr>
              <a:t> facilitate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discussions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among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groups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students</a:t>
            </a:r>
            <a:r>
              <a:rPr sz="1000" spc="50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in</a:t>
            </a:r>
            <a:r>
              <a:rPr sz="1000" spc="16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classroom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settings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to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encourage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active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engagement.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Our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group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studies</a:t>
            </a:r>
            <a:r>
              <a:rPr sz="1000" spc="-25" dirty="0">
                <a:latin typeface="Times New Roman"/>
                <a:cs typeface="Times New Roman"/>
              </a:rPr>
              <a:t> LA </a:t>
            </a:r>
            <a:r>
              <a:rPr sz="1000" spc="-10" dirty="0">
                <a:latin typeface="Times New Roman"/>
                <a:cs typeface="Times New Roman"/>
              </a:rPr>
              <a:t>implementation</a:t>
            </a:r>
            <a:r>
              <a:rPr sz="1000" spc="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their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effect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classroom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inclusivity.</a:t>
            </a:r>
            <a:endParaRPr sz="1000">
              <a:latin typeface="Times New Roman"/>
              <a:cs typeface="Times New Roman"/>
            </a:endParaRPr>
          </a:p>
          <a:p>
            <a:pPr marR="778510" algn="r">
              <a:lnSpc>
                <a:spcPct val="100000"/>
              </a:lnSpc>
              <a:spcBef>
                <a:spcPts val="285"/>
              </a:spcBef>
            </a:pPr>
            <a:r>
              <a:rPr sz="1000" b="1" spc="-10" dirty="0">
                <a:latin typeface="Times New Roman"/>
                <a:cs typeface="Times New Roman"/>
              </a:rPr>
              <a:t>Projects: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470960" y="1093779"/>
            <a:ext cx="17513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marR="260350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dirty="0">
                <a:latin typeface="Times New Roman"/>
                <a:cs typeface="Times New Roman"/>
              </a:rPr>
              <a:t>UofU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faculty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LA </a:t>
            </a:r>
            <a:r>
              <a:rPr sz="1000" spc="-10" dirty="0">
                <a:latin typeface="Times New Roman"/>
                <a:cs typeface="Times New Roman"/>
              </a:rPr>
              <a:t>implementation</a:t>
            </a:r>
            <a:r>
              <a:rPr sz="1000" spc="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STEM</a:t>
            </a:r>
            <a:endParaRPr sz="1000">
              <a:latin typeface="Times New Roman"/>
              <a:cs typeface="Times New Roman"/>
            </a:endParaRPr>
          </a:p>
          <a:p>
            <a:pPr marL="184785" marR="5080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dirty="0">
                <a:latin typeface="Times New Roman"/>
                <a:cs typeface="Times New Roman"/>
              </a:rPr>
              <a:t>UofU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LA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course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inclusivity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in </a:t>
            </a:r>
            <a:r>
              <a:rPr sz="1000" spc="-20" dirty="0">
                <a:latin typeface="Times New Roman"/>
                <a:cs typeface="Times New Roman"/>
              </a:rPr>
              <a:t>STEM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576145" y="5774995"/>
            <a:ext cx="133413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7205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Times New Roman"/>
                <a:cs typeface="Times New Roman"/>
              </a:rPr>
              <a:t>Projects:</a:t>
            </a:r>
            <a:endParaRPr sz="1000">
              <a:latin typeface="Times New Roman"/>
              <a:cs typeface="Times New Roman"/>
            </a:endParaRPr>
          </a:p>
          <a:p>
            <a:pPr marL="184785" marR="32384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dirty="0">
                <a:latin typeface="Times New Roman"/>
                <a:cs typeface="Times New Roman"/>
              </a:rPr>
              <a:t>Study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Habits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UofU </a:t>
            </a:r>
            <a:r>
              <a:rPr sz="1000" dirty="0">
                <a:latin typeface="Times New Roman"/>
                <a:cs typeface="Times New Roman"/>
              </a:rPr>
              <a:t>general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chemistry, </a:t>
            </a:r>
            <a:r>
              <a:rPr sz="1000" dirty="0">
                <a:latin typeface="Times New Roman"/>
                <a:cs typeface="Times New Roman"/>
              </a:rPr>
              <a:t>organic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chemistry</a:t>
            </a:r>
            <a:endParaRPr sz="10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dirty="0">
                <a:latin typeface="Times New Roman"/>
                <a:cs typeface="Times New Roman"/>
              </a:rPr>
              <a:t>Study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Habits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SLCC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6221606" y="3468245"/>
            <a:ext cx="4072890" cy="761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6F2F9F"/>
                </a:solidFill>
                <a:latin typeface="Times New Roman"/>
                <a:cs typeface="Times New Roman"/>
              </a:rPr>
              <a:t>Faculty </a:t>
            </a:r>
            <a:r>
              <a:rPr sz="12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development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50"/>
              </a:spcBef>
            </a:pP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ever-</a:t>
            </a:r>
            <a:r>
              <a:rPr sz="1000" dirty="0">
                <a:latin typeface="Times New Roman"/>
                <a:cs typeface="Times New Roman"/>
              </a:rPr>
              <a:t>changing student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demographic, instructors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often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look</a:t>
            </a:r>
            <a:r>
              <a:rPr sz="1000" spc="-5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for</a:t>
            </a:r>
            <a:r>
              <a:rPr sz="1000" spc="-25" dirty="0">
                <a:latin typeface="Times New Roman"/>
                <a:cs typeface="Times New Roman"/>
              </a:rPr>
              <a:t> new </a:t>
            </a:r>
            <a:r>
              <a:rPr sz="1000" dirty="0">
                <a:latin typeface="Times New Roman"/>
                <a:cs typeface="Times New Roman"/>
              </a:rPr>
              <a:t>strategies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in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which they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may</a:t>
            </a:r>
            <a:r>
              <a:rPr sz="1000" spc="-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help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to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build</a:t>
            </a:r>
            <a:r>
              <a:rPr sz="1000" spc="-3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equitable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learning</a:t>
            </a:r>
            <a:r>
              <a:rPr sz="1000" spc="-10" dirty="0">
                <a:latin typeface="Times New Roman"/>
                <a:cs typeface="Times New Roman"/>
              </a:rPr>
              <a:t> environment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so </a:t>
            </a:r>
            <a:r>
              <a:rPr sz="1000" dirty="0">
                <a:latin typeface="Times New Roman"/>
                <a:cs typeface="Times New Roman"/>
              </a:rPr>
              <a:t>that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all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students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may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succeed in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their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course.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242984" y="4402449"/>
            <a:ext cx="1807845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4055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Times New Roman"/>
                <a:cs typeface="Times New Roman"/>
              </a:rPr>
              <a:t>Projects:</a:t>
            </a:r>
            <a:endParaRPr sz="1000">
              <a:latin typeface="Times New Roman"/>
              <a:cs typeface="Times New Roman"/>
            </a:endParaRPr>
          </a:p>
          <a:p>
            <a:pPr marL="184785" marR="5080" indent="-172085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spc="-20" dirty="0">
                <a:latin typeface="Times New Roman"/>
                <a:cs typeface="Times New Roman"/>
              </a:rPr>
              <a:t>Multi-</a:t>
            </a:r>
            <a:r>
              <a:rPr sz="1000" dirty="0">
                <a:latin typeface="Times New Roman"/>
                <a:cs typeface="Times New Roman"/>
              </a:rPr>
              <a:t>institution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on-</a:t>
            </a:r>
            <a:r>
              <a:rPr sz="1000" dirty="0">
                <a:latin typeface="Times New Roman"/>
                <a:cs typeface="Times New Roman"/>
              </a:rPr>
              <a:t>line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faculty </a:t>
            </a:r>
            <a:r>
              <a:rPr sz="1000" dirty="0">
                <a:latin typeface="Times New Roman"/>
                <a:cs typeface="Times New Roman"/>
              </a:rPr>
              <a:t>development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course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with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local </a:t>
            </a:r>
            <a:r>
              <a:rPr sz="1000" dirty="0">
                <a:latin typeface="Times New Roman"/>
                <a:cs typeface="Times New Roman"/>
              </a:rPr>
              <a:t>learning</a:t>
            </a:r>
            <a:r>
              <a:rPr sz="1000" spc="-10" dirty="0">
                <a:latin typeface="Times New Roman"/>
                <a:cs typeface="Times New Roman"/>
              </a:rPr>
              <a:t> communities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(ISTP)</a:t>
            </a:r>
            <a:endParaRPr sz="1000">
              <a:latin typeface="Times New Roman"/>
              <a:cs typeface="Times New Roman"/>
            </a:endParaRPr>
          </a:p>
          <a:p>
            <a:pPr marL="184785" marR="338455" indent="-172720">
              <a:lnSpc>
                <a:spcPct val="100000"/>
              </a:lnSpc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dirty="0">
                <a:latin typeface="Times New Roman"/>
                <a:cs typeface="Times New Roman"/>
              </a:rPr>
              <a:t>UofU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and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SLCC</a:t>
            </a:r>
            <a:r>
              <a:rPr sz="1000" spc="-2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faculty- </a:t>
            </a:r>
            <a:r>
              <a:rPr sz="1000" dirty="0">
                <a:latin typeface="Times New Roman"/>
                <a:cs typeface="Times New Roman"/>
              </a:rPr>
              <a:t>learning</a:t>
            </a:r>
            <a:r>
              <a:rPr sz="1000" spc="-3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community</a:t>
            </a:r>
            <a:endParaRPr sz="1000">
              <a:latin typeface="Times New Roman"/>
              <a:cs typeface="Times New Roman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8179307" y="4433315"/>
            <a:ext cx="2395855" cy="1676400"/>
            <a:chOff x="8179307" y="4433315"/>
            <a:chExt cx="2395855" cy="1676400"/>
          </a:xfrm>
        </p:grpSpPr>
        <p:pic>
          <p:nvPicPr>
            <p:cNvPr id="71" name="object 7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79307" y="4433315"/>
              <a:ext cx="1098803" cy="76504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536041" y="5488300"/>
              <a:ext cx="843274" cy="621380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229344" y="4483607"/>
              <a:ext cx="1345691" cy="101041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92668" y="5230367"/>
              <a:ext cx="1132318" cy="757427"/>
            </a:xfrm>
            <a:prstGeom prst="rect">
              <a:avLst/>
            </a:prstGeom>
          </p:spPr>
        </p:pic>
      </p:grpSp>
      <p:sp>
        <p:nvSpPr>
          <p:cNvPr id="75" name="object 75"/>
          <p:cNvSpPr txBox="1"/>
          <p:nvPr/>
        </p:nvSpPr>
        <p:spPr>
          <a:xfrm>
            <a:off x="916939" y="6552844"/>
            <a:ext cx="766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04/30/2022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722901" y="6609385"/>
            <a:ext cx="5684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spc="-15" baseline="41666" dirty="0">
                <a:latin typeface="Times New Roman"/>
                <a:cs typeface="Times New Roman"/>
              </a:rPr>
              <a:t>introductory</a:t>
            </a:r>
            <a:r>
              <a:rPr sz="1500" spc="330" baseline="41666" dirty="0">
                <a:latin typeface="Times New Roman"/>
                <a:cs typeface="Times New Roman"/>
              </a:rPr>
              <a:t> </a:t>
            </a:r>
            <a:r>
              <a:rPr sz="1500" spc="-209" baseline="41666" dirty="0">
                <a:latin typeface="Times New Roman"/>
                <a:cs typeface="Times New Roman"/>
              </a:rPr>
              <a:t>bio</a:t>
            </a:r>
            <a:r>
              <a:rPr sz="1800" spc="-209" baseline="20833" dirty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500" spc="-209" baseline="41666" dirty="0">
                <a:latin typeface="Times New Roman"/>
                <a:cs typeface="Times New Roman"/>
              </a:rPr>
              <a:t>lo</a:t>
            </a:r>
            <a:r>
              <a:rPr sz="1800" spc="-209" baseline="20833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500" spc="-209" baseline="41666" dirty="0">
                <a:latin typeface="Times New Roman"/>
                <a:cs typeface="Times New Roman"/>
              </a:rPr>
              <a:t>g</a:t>
            </a:r>
            <a:r>
              <a:rPr sz="1800" spc="-209" baseline="20833" dirty="0">
                <a:solidFill>
                  <a:srgbClr val="888888"/>
                </a:solidFill>
                <a:latin typeface="Calibri"/>
                <a:cs typeface="Calibri"/>
              </a:rPr>
              <a:t>i</a:t>
            </a:r>
            <a:r>
              <a:rPr sz="1500" spc="-209" baseline="41666" dirty="0">
                <a:latin typeface="Times New Roman"/>
                <a:cs typeface="Times New Roman"/>
              </a:rPr>
              <a:t>y</a:t>
            </a:r>
            <a:r>
              <a:rPr sz="1800" spc="-209" baseline="20833" dirty="0">
                <a:solidFill>
                  <a:srgbClr val="888888"/>
                </a:solidFill>
                <a:latin typeface="Calibri"/>
                <a:cs typeface="Calibri"/>
              </a:rPr>
              <a:t>versity</a:t>
            </a:r>
            <a:r>
              <a:rPr sz="1800" spc="44" baseline="20833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770" dirty="0">
                <a:latin typeface="Times New Roman"/>
                <a:cs typeface="Times New Roman"/>
              </a:rPr>
              <a:t>G</a:t>
            </a:r>
            <a:r>
              <a:rPr sz="1800" baseline="20833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800" spc="-359" baseline="20833" dirty="0">
                <a:solidFill>
                  <a:srgbClr val="888888"/>
                </a:solidFill>
                <a:latin typeface="Calibri"/>
                <a:cs typeface="Calibri"/>
              </a:rPr>
              <a:t>f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spc="-490" dirty="0">
                <a:latin typeface="Times New Roman"/>
                <a:cs typeface="Times New Roman"/>
              </a:rPr>
              <a:t>o</a:t>
            </a:r>
            <a:r>
              <a:rPr sz="1800" spc="-427" baseline="20833" dirty="0">
                <a:solidFill>
                  <a:srgbClr val="888888"/>
                </a:solidFill>
                <a:latin typeface="Calibri"/>
                <a:cs typeface="Calibri"/>
              </a:rPr>
              <a:t>U</a:t>
            </a:r>
            <a:r>
              <a:rPr sz="1200" spc="-325" dirty="0">
                <a:latin typeface="Times New Roman"/>
                <a:cs typeface="Times New Roman"/>
              </a:rPr>
              <a:t>u</a:t>
            </a:r>
            <a:r>
              <a:rPr sz="1800" spc="-127" baseline="20833" dirty="0">
                <a:solidFill>
                  <a:srgbClr val="888888"/>
                </a:solidFill>
                <a:latin typeface="Calibri"/>
                <a:cs typeface="Calibri"/>
              </a:rPr>
              <a:t>t</a:t>
            </a:r>
            <a:r>
              <a:rPr sz="1200" spc="-530" dirty="0">
                <a:latin typeface="Times New Roman"/>
                <a:cs typeface="Times New Roman"/>
              </a:rPr>
              <a:t>p</a:t>
            </a:r>
            <a:r>
              <a:rPr sz="1800" baseline="20833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800" spc="-607" baseline="20833" dirty="0">
                <a:solidFill>
                  <a:srgbClr val="888888"/>
                </a:solidFill>
                <a:latin typeface="Calibri"/>
                <a:cs typeface="Calibri"/>
              </a:rPr>
              <a:t>h</a:t>
            </a:r>
            <a:r>
              <a:rPr sz="1200" spc="-90" dirty="0">
                <a:latin typeface="Times New Roman"/>
                <a:cs typeface="Times New Roman"/>
              </a:rPr>
              <a:t>W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bsit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:</a:t>
            </a:r>
            <a:r>
              <a:rPr sz="1200" spc="30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https://chem.utah.edu/directory/frey/research-group/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57163" y="587593"/>
            <a:ext cx="1057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Frey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Group </a:t>
            </a:r>
            <a:r>
              <a:rPr sz="1800" spc="-10" dirty="0">
                <a:latin typeface="Calibri"/>
                <a:cs typeface="Calibri"/>
              </a:rPr>
              <a:t>Research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425628"/>
            <a:ext cx="7664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04/30/2022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23077" y="6425628"/>
            <a:ext cx="11436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University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Utah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2461" y="2266807"/>
            <a:ext cx="4829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libri"/>
                <a:cs typeface="Calibri"/>
              </a:rPr>
              <a:t>Thank</a:t>
            </a:r>
            <a:r>
              <a:rPr sz="4000" spc="-13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you</a:t>
            </a:r>
            <a:r>
              <a:rPr sz="4000" spc="-12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for</a:t>
            </a:r>
            <a:r>
              <a:rPr sz="4000" spc="-11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listening.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25955" y="3364005"/>
            <a:ext cx="4763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Calibri"/>
                <a:cs typeface="Calibri"/>
              </a:rPr>
              <a:t>Questions/Comments?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63223" y="6559140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04/30/2022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9361" y="6559140"/>
            <a:ext cx="11436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University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Utah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7260" y="74842"/>
            <a:ext cx="23482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Social</a:t>
            </a:r>
            <a:r>
              <a:rPr spc="-20" dirty="0"/>
              <a:t> </a:t>
            </a:r>
            <a:r>
              <a:rPr spc="-10" dirty="0"/>
              <a:t>Identity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2900" y="606454"/>
            <a:ext cx="10751820" cy="60166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0665" marR="67945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6FAC46"/>
                </a:solidFill>
                <a:latin typeface="Calibri"/>
                <a:cs typeface="Calibri"/>
              </a:rPr>
              <a:t>Social</a:t>
            </a:r>
            <a:r>
              <a:rPr sz="2400" b="1" spc="-65" dirty="0">
                <a:solidFill>
                  <a:srgbClr val="6FAC4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6FAC46"/>
                </a:solidFill>
                <a:latin typeface="Calibri"/>
                <a:cs typeface="Calibri"/>
              </a:rPr>
              <a:t>Identity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self-</a:t>
            </a:r>
            <a:r>
              <a:rPr sz="2400" dirty="0">
                <a:latin typeface="Calibri"/>
                <a:cs typeface="Calibri"/>
              </a:rPr>
              <a:t>concept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derived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membership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social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groups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7E7E7E"/>
                </a:solidFill>
                <a:latin typeface="Calibri"/>
                <a:cs typeface="Calibri"/>
              </a:rPr>
              <a:t>(Tajfel</a:t>
            </a:r>
            <a:r>
              <a:rPr sz="2400" spc="-3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7E7E7E"/>
                </a:solidFill>
                <a:latin typeface="Calibri"/>
                <a:cs typeface="Calibri"/>
              </a:rPr>
              <a:t>&amp; 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Turner</a:t>
            </a:r>
            <a:r>
              <a:rPr sz="2400" spc="-4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et</a:t>
            </a:r>
            <a:r>
              <a:rPr sz="24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al.,</a:t>
            </a:r>
            <a:r>
              <a:rPr sz="24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1979)</a:t>
            </a:r>
            <a:endParaRPr sz="2400">
              <a:latin typeface="Calibri"/>
              <a:cs typeface="Calibri"/>
            </a:endParaRPr>
          </a:p>
          <a:p>
            <a:pPr marL="698500" marR="97790" lvl="1" indent="-228600">
              <a:lnSpc>
                <a:spcPts val="2590"/>
              </a:lnSpc>
              <a:spcBef>
                <a:spcPts val="509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Age,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ability,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ethnicity,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first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language,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gender,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national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origin,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race,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religion,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sexual </a:t>
            </a:r>
            <a:r>
              <a:rPr sz="2400" dirty="0">
                <a:latin typeface="Calibri"/>
                <a:cs typeface="Calibri"/>
              </a:rPr>
              <a:t>orientation,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socio-</a:t>
            </a:r>
            <a:r>
              <a:rPr sz="2400" dirty="0">
                <a:latin typeface="Calibri"/>
                <a:cs typeface="Calibri"/>
              </a:rPr>
              <a:t>economic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status…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ts val="2590"/>
              </a:lnSpc>
              <a:spcBef>
                <a:spcPts val="167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Individuals’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multiple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identities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salient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contexts,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intersect/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interact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complex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ways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241300" marR="194945" indent="-228600">
              <a:lnSpc>
                <a:spcPts val="2590"/>
              </a:lnSpc>
              <a:spcBef>
                <a:spcPts val="16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b="1" dirty="0">
                <a:solidFill>
                  <a:srgbClr val="EC7C30"/>
                </a:solidFill>
                <a:latin typeface="Calibri"/>
                <a:cs typeface="Calibri"/>
              </a:rPr>
              <a:t>Identity</a:t>
            </a:r>
            <a:r>
              <a:rPr sz="2400" b="1" spc="-2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EC7C30"/>
                </a:solidFill>
                <a:latin typeface="Calibri"/>
                <a:cs typeface="Calibri"/>
              </a:rPr>
              <a:t>threat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individuals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fear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treatment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will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contingent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social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identities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(Steele,</a:t>
            </a:r>
            <a:r>
              <a:rPr sz="2400" spc="-6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Spencer,</a:t>
            </a:r>
            <a:r>
              <a:rPr sz="24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Aronson,</a:t>
            </a:r>
            <a:r>
              <a:rPr sz="2400" spc="-4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2002;</a:t>
            </a:r>
            <a:r>
              <a:rPr sz="2400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Walton,</a:t>
            </a:r>
            <a:r>
              <a:rPr sz="2400" spc="-55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7E7E7E"/>
                </a:solidFill>
                <a:latin typeface="Calibri"/>
                <a:cs typeface="Calibri"/>
              </a:rPr>
              <a:t>Murphy,</a:t>
            </a:r>
            <a:r>
              <a:rPr sz="2400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E7E7E"/>
                </a:solidFill>
                <a:latin typeface="Calibri"/>
                <a:cs typeface="Calibri"/>
              </a:rPr>
              <a:t>Ryan,</a:t>
            </a:r>
            <a:r>
              <a:rPr sz="2400" spc="-50" dirty="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7E7E7E"/>
                </a:solidFill>
                <a:latin typeface="Calibri"/>
                <a:cs typeface="Calibri"/>
              </a:rPr>
              <a:t>2015)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Arial"/>
              <a:buChar char="•"/>
            </a:pPr>
            <a:endParaRPr sz="34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Students’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social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identities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shape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they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Gather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information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welcomed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valued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peers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Interpret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feedback</a:t>
            </a:r>
            <a:endParaRPr sz="24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Are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aware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numerical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diversity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environment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63223" y="6559140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04/30/2022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9361" y="6559140"/>
            <a:ext cx="11436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University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Utah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26039"/>
            <a:ext cx="36645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latin typeface="Calibri Light"/>
                <a:cs typeface="Calibri Light"/>
              </a:rPr>
              <a:t>Social</a:t>
            </a:r>
            <a:r>
              <a:rPr sz="4400" b="0" spc="-15" dirty="0">
                <a:latin typeface="Calibri Light"/>
                <a:cs typeface="Calibri Light"/>
              </a:rPr>
              <a:t> </a:t>
            </a:r>
            <a:r>
              <a:rPr sz="4400" b="0" spc="-10" dirty="0">
                <a:latin typeface="Calibri Light"/>
                <a:cs typeface="Calibri Light"/>
              </a:rPr>
              <a:t>Belonging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219" y="1220819"/>
            <a:ext cx="10185400" cy="39636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0665" marR="631825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Belonging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having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stable,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positive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relationships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others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a </a:t>
            </a:r>
            <a:r>
              <a:rPr sz="2800" dirty="0">
                <a:latin typeface="Calibri"/>
                <a:cs typeface="Calibri"/>
              </a:rPr>
              <a:t>basic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human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need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(Baumeister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Leary,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1995)</a:t>
            </a:r>
            <a:endParaRPr sz="2800">
              <a:latin typeface="Calibri"/>
              <a:cs typeface="Calibri"/>
            </a:endParaRPr>
          </a:p>
          <a:p>
            <a:pPr marL="697865" marR="502920" lvl="1" indent="-228600">
              <a:lnSpc>
                <a:spcPts val="2590"/>
              </a:lnSpc>
              <a:spcBef>
                <a:spcPts val="520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Connectedness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social,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spatial,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cultural,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professional,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group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community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(Hurtado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Carter,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1997).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450">
              <a:latin typeface="Calibri"/>
              <a:cs typeface="Calibri"/>
            </a:endParaRPr>
          </a:p>
          <a:p>
            <a:pPr marL="240665" marR="620395" indent="-228600">
              <a:lnSpc>
                <a:spcPts val="303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“The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extent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which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individuals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feel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like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valued,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accepted,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legitimate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member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their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academic</a:t>
            </a:r>
            <a:r>
              <a:rPr sz="2800" spc="-50" dirty="0">
                <a:latin typeface="Calibri"/>
                <a:cs typeface="Calibri"/>
              </a:rPr>
              <a:t> domain.”</a:t>
            </a:r>
            <a:r>
              <a:rPr sz="2800" spc="-1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(Fink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al.,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2020)</a:t>
            </a:r>
            <a:endParaRPr sz="2800">
              <a:latin typeface="Calibri"/>
              <a:cs typeface="Calibri"/>
            </a:endParaRPr>
          </a:p>
          <a:p>
            <a:pPr marL="697865" marR="5080" lvl="1" indent="-228600">
              <a:lnSpc>
                <a:spcPts val="2590"/>
              </a:lnSpc>
              <a:spcBef>
                <a:spcPts val="505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20" dirty="0">
                <a:latin typeface="Calibri"/>
                <a:cs typeface="Calibri"/>
              </a:rPr>
              <a:t>“Academic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domain”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institution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(i.e.,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University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Utah),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field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study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(i.e.,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chemistry),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class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(i.e.,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General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Chemistry)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63223" y="6559140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04/30/2022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9361" y="6559140"/>
            <a:ext cx="11436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University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Utah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2845" y="241779"/>
            <a:ext cx="82296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Social</a:t>
            </a:r>
            <a:r>
              <a:rPr spc="-45" dirty="0"/>
              <a:t> </a:t>
            </a:r>
            <a:r>
              <a:rPr dirty="0"/>
              <a:t>belonging</a:t>
            </a:r>
            <a:r>
              <a:rPr spc="-5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important</a:t>
            </a:r>
            <a:r>
              <a:rPr spc="-20" dirty="0"/>
              <a:t> </a:t>
            </a:r>
            <a:r>
              <a:rPr dirty="0"/>
              <a:t>in</a:t>
            </a:r>
            <a:r>
              <a:rPr spc="-20" dirty="0"/>
              <a:t> </a:t>
            </a:r>
            <a:r>
              <a:rPr dirty="0"/>
              <a:t>academic</a:t>
            </a:r>
            <a:r>
              <a:rPr spc="-35" dirty="0"/>
              <a:t> </a:t>
            </a:r>
            <a:r>
              <a:rPr spc="-10" dirty="0"/>
              <a:t>settings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7616" y="994206"/>
            <a:ext cx="11034395" cy="54330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36957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Social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belonging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important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psychological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factor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associated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college-student </a:t>
            </a:r>
            <a:r>
              <a:rPr sz="2400" dirty="0">
                <a:latin typeface="Calibri"/>
                <a:cs typeface="Calibri"/>
              </a:rPr>
              <a:t>motivation,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achievement,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retention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(Murphy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Destin,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2016)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241300" marR="66040" indent="-228600" algn="just">
              <a:lnSpc>
                <a:spcPts val="2590"/>
              </a:lnSpc>
              <a:spcBef>
                <a:spcPts val="167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Groups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underrepresented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higher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education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STEM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often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report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belonging (Trujillo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Tanner,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2012)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uncertainty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about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belonging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(Walton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Cohen, </a:t>
            </a:r>
            <a:r>
              <a:rPr sz="2400" dirty="0">
                <a:latin typeface="Calibri"/>
                <a:cs typeface="Calibri"/>
              </a:rPr>
              <a:t>2007,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2011)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240665" marR="5080" indent="-228600" algn="just">
              <a:lnSpc>
                <a:spcPts val="2590"/>
              </a:lnSpc>
              <a:spcBef>
                <a:spcPts val="1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Independent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effects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different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levels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belonging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course,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major,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university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on </a:t>
            </a:r>
            <a:r>
              <a:rPr sz="2400" spc="-10" dirty="0">
                <a:latin typeface="Calibri"/>
                <a:cs typeface="Calibri"/>
              </a:rPr>
              <a:t>undergraduate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STEM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students’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behavioral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emotional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engagement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courses,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course-</a:t>
            </a:r>
            <a:r>
              <a:rPr sz="2400" dirty="0">
                <a:latin typeface="Calibri"/>
                <a:cs typeface="Calibri"/>
              </a:rPr>
              <a:t>level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belonging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most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influential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(Wilson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al.,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2015).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241300" marR="384175" indent="-228600">
              <a:lnSpc>
                <a:spcPts val="2590"/>
              </a:lnSpc>
              <a:spcBef>
                <a:spcPts val="166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impacts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social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belonging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affective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factors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outcomes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STEM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being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studied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across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gender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racial/ethnic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identities,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effects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other </a:t>
            </a:r>
            <a:r>
              <a:rPr sz="2400" dirty="0">
                <a:latin typeface="Calibri"/>
                <a:cs typeface="Calibri"/>
              </a:rPr>
              <a:t>underrepresented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groups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(e.g.,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first-</a:t>
            </a:r>
            <a:r>
              <a:rPr sz="2400" dirty="0">
                <a:latin typeface="Calibri"/>
                <a:cs typeface="Calibri"/>
              </a:rPr>
              <a:t>generation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students)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understood.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63223" y="6559140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04/30/2022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9361" y="6559140"/>
            <a:ext cx="11436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University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Utah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93890"/>
            <a:ext cx="498030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Two</a:t>
            </a:r>
            <a:r>
              <a:rPr spc="-90" dirty="0"/>
              <a:t> </a:t>
            </a:r>
            <a:r>
              <a:rPr dirty="0"/>
              <a:t>facets</a:t>
            </a:r>
            <a:r>
              <a:rPr spc="-75" dirty="0"/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dirty="0"/>
              <a:t>Social</a:t>
            </a:r>
            <a:r>
              <a:rPr spc="-65" dirty="0"/>
              <a:t> </a:t>
            </a:r>
            <a:r>
              <a:rPr spc="-10" dirty="0"/>
              <a:t>Belonging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4287" y="1129821"/>
            <a:ext cx="10189845" cy="48780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Sense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Belonging</a:t>
            </a:r>
            <a:endParaRPr sz="2400">
              <a:latin typeface="Calibri"/>
              <a:cs typeface="Calibri"/>
            </a:endParaRPr>
          </a:p>
          <a:p>
            <a:pPr marL="697865" marR="5080" lvl="1" indent="-228600">
              <a:lnSpc>
                <a:spcPts val="2590"/>
              </a:lnSpc>
              <a:spcBef>
                <a:spcPts val="5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Perceived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belonging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reflects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students’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overall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evaluations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and </a:t>
            </a:r>
            <a:r>
              <a:rPr sz="2400" dirty="0">
                <a:latin typeface="Calibri"/>
                <a:cs typeface="Calibri"/>
              </a:rPr>
              <a:t>social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relationships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educational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settings,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indicating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whether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generally </a:t>
            </a:r>
            <a:r>
              <a:rPr sz="2400" dirty="0">
                <a:latin typeface="Calibri"/>
                <a:cs typeface="Calibri"/>
              </a:rPr>
              <a:t>agree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disagree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they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belong.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Arial"/>
              <a:buChar char="•"/>
            </a:pPr>
            <a:endParaRPr sz="35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Belonging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Uncertainty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(less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studied)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30" dirty="0">
                <a:latin typeface="Calibri"/>
                <a:cs typeface="Calibri"/>
              </a:rPr>
              <a:t>Term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introduced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Walton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Cohen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(2007)</a:t>
            </a:r>
            <a:endParaRPr sz="2400">
              <a:latin typeface="Calibri"/>
              <a:cs typeface="Calibri"/>
            </a:endParaRPr>
          </a:p>
          <a:p>
            <a:pPr marL="697865" marR="561340" lvl="1" indent="-228600">
              <a:lnSpc>
                <a:spcPts val="2590"/>
              </a:lnSpc>
              <a:spcBef>
                <a:spcPts val="54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Awareness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educational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inequities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stereotypes,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experiences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with </a:t>
            </a:r>
            <a:r>
              <a:rPr sz="2400" dirty="0">
                <a:latin typeface="Calibri"/>
                <a:cs typeface="Calibri"/>
              </a:rPr>
              <a:t>discrimination,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threats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inclusion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cause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students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underrepresented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groups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question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doubt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quality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social </a:t>
            </a:r>
            <a:r>
              <a:rPr sz="2400" dirty="0">
                <a:latin typeface="Calibri"/>
                <a:cs typeface="Calibri"/>
              </a:rPr>
              <a:t>connections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educational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settings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(Mallett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al.,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2011).</a:t>
            </a:r>
            <a:endParaRPr sz="2400">
              <a:latin typeface="Calibri"/>
              <a:cs typeface="Calibri"/>
            </a:endParaRPr>
          </a:p>
          <a:p>
            <a:pPr marL="698500" marR="811530" lvl="1" indent="-228600">
              <a:lnSpc>
                <a:spcPts val="2590"/>
              </a:lnSpc>
              <a:spcBef>
                <a:spcPts val="509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Probes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C7C30"/>
                </a:solidFill>
                <a:latin typeface="Calibri"/>
                <a:cs typeface="Calibri"/>
              </a:rPr>
              <a:t>relative</a:t>
            </a:r>
            <a:r>
              <a:rPr sz="2400" spc="-4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C7C30"/>
                </a:solidFill>
                <a:latin typeface="Calibri"/>
                <a:cs typeface="Calibri"/>
              </a:rPr>
              <a:t>stability</a:t>
            </a:r>
            <a:r>
              <a:rPr sz="2400" spc="-8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C7C30"/>
                </a:solidFill>
                <a:latin typeface="Calibri"/>
                <a:cs typeface="Calibri"/>
              </a:rPr>
              <a:t>and</a:t>
            </a:r>
            <a:r>
              <a:rPr sz="2400" spc="-5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C7C30"/>
                </a:solidFill>
                <a:latin typeface="Calibri"/>
                <a:cs typeface="Calibri"/>
              </a:rPr>
              <a:t>performance</a:t>
            </a:r>
            <a:r>
              <a:rPr sz="2400" spc="-5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EC7C30"/>
                </a:solidFill>
                <a:latin typeface="Calibri"/>
                <a:cs typeface="Calibri"/>
              </a:rPr>
              <a:t>contingency</a:t>
            </a:r>
            <a:r>
              <a:rPr sz="2400" spc="-5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students’ </a:t>
            </a:r>
            <a:r>
              <a:rPr sz="2400" dirty="0">
                <a:latin typeface="Calibri"/>
                <a:cs typeface="Calibri"/>
              </a:rPr>
              <a:t>perceived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belonging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527" y="65089"/>
            <a:ext cx="69113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Adapted</a:t>
            </a:r>
            <a:r>
              <a:rPr spc="-45" dirty="0"/>
              <a:t> </a:t>
            </a:r>
            <a:r>
              <a:rPr spc="-20" dirty="0"/>
              <a:t>course-</a:t>
            </a:r>
            <a:r>
              <a:rPr dirty="0"/>
              <a:t>level</a:t>
            </a:r>
            <a:r>
              <a:rPr spc="-60" dirty="0"/>
              <a:t> </a:t>
            </a:r>
            <a:r>
              <a:rPr dirty="0"/>
              <a:t>belonging</a:t>
            </a:r>
            <a:r>
              <a:rPr spc="-20" dirty="0"/>
              <a:t> </a:t>
            </a:r>
            <a:r>
              <a:rPr spc="-10" dirty="0"/>
              <a:t>measures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4969" y="856724"/>
            <a:ext cx="5248275" cy="4253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528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C000"/>
                </a:solidFill>
                <a:latin typeface="Calibri"/>
                <a:cs typeface="Calibri"/>
              </a:rPr>
              <a:t>Sense</a:t>
            </a:r>
            <a:r>
              <a:rPr sz="2800" b="1" spc="-7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C000"/>
                </a:solidFill>
                <a:latin typeface="Calibri"/>
                <a:cs typeface="Calibri"/>
              </a:rPr>
              <a:t>of</a:t>
            </a:r>
            <a:r>
              <a:rPr sz="2800" b="1" spc="-8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C000"/>
                </a:solidFill>
                <a:latin typeface="Calibri"/>
                <a:cs typeface="Calibri"/>
              </a:rPr>
              <a:t>belonging</a:t>
            </a:r>
            <a:r>
              <a:rPr sz="2800" b="1" spc="-7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C000"/>
                </a:solidFill>
                <a:latin typeface="Calibri"/>
                <a:cs typeface="Calibri"/>
              </a:rPr>
              <a:t>(SB)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feel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like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AFEF"/>
                </a:solidFill>
                <a:latin typeface="Calibri"/>
                <a:cs typeface="Calibri"/>
              </a:rPr>
              <a:t>General</a:t>
            </a:r>
            <a:r>
              <a:rPr sz="2800" spc="-7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AFEF"/>
                </a:solidFill>
                <a:latin typeface="Calibri"/>
                <a:cs typeface="Calibri"/>
              </a:rPr>
              <a:t>Chemistry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0665" marR="340995" indent="-228600">
              <a:lnSpc>
                <a:spcPct val="8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feel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comfortable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peers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classmates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AFEF"/>
                </a:solidFill>
                <a:latin typeface="Calibri"/>
                <a:cs typeface="Calibri"/>
              </a:rPr>
              <a:t>General Chemistry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0665" marR="342900" indent="-228600">
              <a:lnSpc>
                <a:spcPct val="8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feel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comfortable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my </a:t>
            </a:r>
            <a:r>
              <a:rPr sz="2800" spc="-20" dirty="0">
                <a:latin typeface="Calibri"/>
                <a:cs typeface="Calibri"/>
              </a:rPr>
              <a:t>professors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00AFEF"/>
                </a:solidFill>
                <a:latin typeface="Calibri"/>
                <a:cs typeface="Calibri"/>
              </a:rPr>
              <a:t>General</a:t>
            </a:r>
            <a:r>
              <a:rPr sz="2800" spc="-9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AFEF"/>
                </a:solidFill>
                <a:latin typeface="Calibri"/>
                <a:cs typeface="Calibri"/>
              </a:rPr>
              <a:t>Chemistry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0665" marR="76200" indent="-228600">
              <a:lnSpc>
                <a:spcPct val="80000"/>
              </a:lnSpc>
              <a:spcBef>
                <a:spcPts val="100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Setting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aside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performance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 </a:t>
            </a:r>
            <a:r>
              <a:rPr sz="2800" dirty="0">
                <a:latin typeface="Calibri"/>
                <a:cs typeface="Calibri"/>
              </a:rPr>
              <a:t>class,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feel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like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belong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AFEF"/>
                </a:solidFill>
                <a:latin typeface="Calibri"/>
                <a:cs typeface="Calibri"/>
              </a:rPr>
              <a:t>General Chemistry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25396" y="856579"/>
            <a:ext cx="4043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C000"/>
                </a:solidFill>
                <a:latin typeface="Calibri"/>
                <a:cs typeface="Calibri"/>
              </a:rPr>
              <a:t>Belonging</a:t>
            </a:r>
            <a:r>
              <a:rPr sz="2800" b="1" spc="-1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C000"/>
                </a:solidFill>
                <a:latin typeface="Calibri"/>
                <a:cs typeface="Calibri"/>
              </a:rPr>
              <a:t>Uncertainty</a:t>
            </a:r>
            <a:r>
              <a:rPr sz="2800" b="1" spc="-9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C000"/>
                </a:solidFill>
                <a:latin typeface="Calibri"/>
                <a:cs typeface="Calibri"/>
              </a:rPr>
              <a:t>(BU)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09969" y="1579979"/>
            <a:ext cx="4949825" cy="288417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0665" marR="181610" indent="-228600">
              <a:lnSpc>
                <a:spcPts val="303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I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feel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uncertain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about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my </a:t>
            </a:r>
            <a:r>
              <a:rPr sz="2800" dirty="0">
                <a:latin typeface="Calibri"/>
                <a:cs typeface="Calibri"/>
              </a:rPr>
              <a:t>belonging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AFEF"/>
                </a:solidFill>
                <a:latin typeface="Calibri"/>
                <a:cs typeface="Calibri"/>
              </a:rPr>
              <a:t>General</a:t>
            </a:r>
            <a:r>
              <a:rPr sz="2800" spc="-9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AFEF"/>
                </a:solidFill>
                <a:latin typeface="Calibri"/>
                <a:cs typeface="Calibri"/>
              </a:rPr>
              <a:t>Chemistry </a:t>
            </a:r>
            <a:r>
              <a:rPr sz="2800" dirty="0">
                <a:latin typeface="Calibri"/>
                <a:cs typeface="Calibri"/>
              </a:rPr>
              <a:t>(i.e.,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sometimes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feel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I </a:t>
            </a:r>
            <a:r>
              <a:rPr sz="2800" dirty="0">
                <a:latin typeface="Calibri"/>
                <a:cs typeface="Calibri"/>
              </a:rPr>
              <a:t>belong,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sometimes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don’t)</a:t>
            </a:r>
            <a:endParaRPr sz="2800">
              <a:latin typeface="Calibri"/>
              <a:cs typeface="Calibri"/>
            </a:endParaRPr>
          </a:p>
          <a:p>
            <a:pPr marL="240665" marR="5080" indent="-228600">
              <a:lnSpc>
                <a:spcPts val="303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When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don’t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perform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well,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feel </a:t>
            </a:r>
            <a:r>
              <a:rPr sz="2800" dirty="0">
                <a:latin typeface="Calibri"/>
                <a:cs typeface="Calibri"/>
              </a:rPr>
              <a:t>like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maybe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don’t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belong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in </a:t>
            </a:r>
            <a:r>
              <a:rPr sz="2800" spc="-10" dirty="0">
                <a:solidFill>
                  <a:srgbClr val="00AFEF"/>
                </a:solidFill>
                <a:latin typeface="Calibri"/>
                <a:cs typeface="Calibri"/>
              </a:rPr>
              <a:t>General</a:t>
            </a:r>
            <a:r>
              <a:rPr sz="2800" spc="-9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00AFEF"/>
                </a:solidFill>
                <a:latin typeface="Calibri"/>
                <a:cs typeface="Calibri"/>
              </a:rPr>
              <a:t>Chemistry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39" y="5774217"/>
            <a:ext cx="9283065" cy="859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Adapted: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Both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scales,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Fink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(2020);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People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EF"/>
                </a:solidFill>
                <a:latin typeface="Calibri"/>
                <a:cs typeface="Calibri"/>
              </a:rPr>
              <a:t>General</a:t>
            </a:r>
            <a:r>
              <a:rPr sz="1800" spc="-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AFEF"/>
                </a:solidFill>
                <a:latin typeface="Calibri"/>
                <a:cs typeface="Calibri"/>
              </a:rPr>
              <a:t>Chemistry</a:t>
            </a:r>
            <a:r>
              <a:rPr sz="1800" spc="-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like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me.</a:t>
            </a:r>
            <a:endParaRPr sz="1800">
              <a:latin typeface="Calibri"/>
              <a:cs typeface="Calibri"/>
            </a:endParaRPr>
          </a:p>
          <a:p>
            <a:pPr marL="32384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SB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original: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(London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al.,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2013; Walton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Cohen,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2007,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2011); BU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original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(Walton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&amp;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Cohen,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2011)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  <a:tabLst>
                <a:tab pos="4618355" algn="l"/>
              </a:tabLst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04/30/2022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	University</a:t>
            </a:r>
            <a:r>
              <a:rPr sz="1200" spc="-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Utah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163023" y="4721168"/>
          <a:ext cx="5304153" cy="818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2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0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9910">
                <a:tc>
                  <a:txBody>
                    <a:bodyPr/>
                    <a:lstStyle/>
                    <a:p>
                      <a:pPr marL="107314">
                        <a:lnSpc>
                          <a:spcPts val="185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Strongly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Disagree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Disagree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ts val="185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Mildly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Disagree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85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Mildly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943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Agree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Agree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85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Strongly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044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Agree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marL="635" algn="ctr">
                        <a:lnSpc>
                          <a:spcPts val="185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5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2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5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4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129547" y="1613153"/>
            <a:ext cx="251460" cy="2223770"/>
            <a:chOff x="129547" y="1613153"/>
            <a:chExt cx="251460" cy="2223770"/>
          </a:xfrm>
        </p:grpSpPr>
        <p:sp>
          <p:nvSpPr>
            <p:cNvPr id="9" name="object 9"/>
            <p:cNvSpPr/>
            <p:nvPr/>
          </p:nvSpPr>
          <p:spPr>
            <a:xfrm>
              <a:off x="255269" y="1764023"/>
              <a:ext cx="0" cy="2072639"/>
            </a:xfrm>
            <a:custGeom>
              <a:avLst/>
              <a:gdLst/>
              <a:ahLst/>
              <a:cxnLst/>
              <a:rect l="l" t="t" r="r" b="b"/>
              <a:pathLst>
                <a:path h="2072639">
                  <a:moveTo>
                    <a:pt x="0" y="2072601"/>
                  </a:moveTo>
                  <a:lnTo>
                    <a:pt x="0" y="0"/>
                  </a:lnTo>
                </a:path>
              </a:pathLst>
            </a:custGeom>
            <a:ln w="502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9547" y="1613153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60" h="251460">
                  <a:moveTo>
                    <a:pt x="125717" y="0"/>
                  </a:moveTo>
                  <a:lnTo>
                    <a:pt x="0" y="251459"/>
                  </a:lnTo>
                  <a:lnTo>
                    <a:pt x="125730" y="150875"/>
                  </a:lnTo>
                  <a:lnTo>
                    <a:pt x="251460" y="251459"/>
                  </a:lnTo>
                  <a:lnTo>
                    <a:pt x="12571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1593075" y="1447038"/>
            <a:ext cx="251460" cy="2223770"/>
            <a:chOff x="11593075" y="1447038"/>
            <a:chExt cx="251460" cy="2223770"/>
          </a:xfrm>
        </p:grpSpPr>
        <p:sp>
          <p:nvSpPr>
            <p:cNvPr id="12" name="object 12"/>
            <p:cNvSpPr/>
            <p:nvPr/>
          </p:nvSpPr>
          <p:spPr>
            <a:xfrm>
              <a:off x="11718797" y="1447038"/>
              <a:ext cx="0" cy="2072639"/>
            </a:xfrm>
            <a:custGeom>
              <a:avLst/>
              <a:gdLst/>
              <a:ahLst/>
              <a:cxnLst/>
              <a:rect l="l" t="t" r="r" b="b"/>
              <a:pathLst>
                <a:path h="2072639">
                  <a:moveTo>
                    <a:pt x="0" y="0"/>
                  </a:moveTo>
                  <a:lnTo>
                    <a:pt x="0" y="2072601"/>
                  </a:lnTo>
                </a:path>
              </a:pathLst>
            </a:custGeom>
            <a:ln w="50292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93075" y="3419049"/>
              <a:ext cx="251460" cy="251460"/>
            </a:xfrm>
            <a:custGeom>
              <a:avLst/>
              <a:gdLst/>
              <a:ahLst/>
              <a:cxnLst/>
              <a:rect l="l" t="t" r="r" b="b"/>
              <a:pathLst>
                <a:path w="251459" h="251460">
                  <a:moveTo>
                    <a:pt x="251459" y="0"/>
                  </a:moveTo>
                  <a:lnTo>
                    <a:pt x="125729" y="100584"/>
                  </a:lnTo>
                  <a:lnTo>
                    <a:pt x="0" y="0"/>
                  </a:lnTo>
                  <a:lnTo>
                    <a:pt x="125717" y="251460"/>
                  </a:lnTo>
                  <a:lnTo>
                    <a:pt x="251459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63223" y="6559140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04/30/2022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9361" y="6559140"/>
            <a:ext cx="11436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University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Utah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68490"/>
            <a:ext cx="74529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Why</a:t>
            </a:r>
            <a:r>
              <a:rPr spc="-55" dirty="0"/>
              <a:t> </a:t>
            </a:r>
            <a:r>
              <a:rPr dirty="0"/>
              <a:t>look</a:t>
            </a:r>
            <a:r>
              <a:rPr spc="-45" dirty="0"/>
              <a:t> </a:t>
            </a:r>
            <a:r>
              <a:rPr dirty="0"/>
              <a:t>at</a:t>
            </a:r>
            <a:r>
              <a:rPr spc="-35" dirty="0"/>
              <a:t> </a:t>
            </a:r>
            <a:r>
              <a:rPr dirty="0"/>
              <a:t>belonging</a:t>
            </a:r>
            <a:r>
              <a:rPr spc="-15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dirty="0"/>
              <a:t>General</a:t>
            </a:r>
            <a:r>
              <a:rPr spc="-45" dirty="0"/>
              <a:t> </a:t>
            </a:r>
            <a:r>
              <a:rPr spc="-10" dirty="0"/>
              <a:t>Chemistry?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7023" y="1135995"/>
            <a:ext cx="10351770" cy="492506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41300" marR="229870" indent="-228600">
              <a:lnSpc>
                <a:spcPts val="25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Most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students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are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experiencing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critical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period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personal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academic development.</a:t>
            </a:r>
            <a:endParaRPr sz="2600">
              <a:latin typeface="Calibri"/>
              <a:cs typeface="Calibri"/>
            </a:endParaRPr>
          </a:p>
          <a:p>
            <a:pPr marL="240665" marR="156845" indent="-228600">
              <a:lnSpc>
                <a:spcPts val="2500"/>
              </a:lnSpc>
              <a:spcBef>
                <a:spcPts val="98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The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transition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college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challenging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most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students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(Tinto,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1993),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but </a:t>
            </a:r>
            <a:r>
              <a:rPr sz="2600" dirty="0">
                <a:latin typeface="Calibri"/>
                <a:cs typeface="Calibri"/>
              </a:rPr>
              <a:t>compounded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students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from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under-</a:t>
            </a:r>
            <a:r>
              <a:rPr sz="2600" dirty="0">
                <a:latin typeface="Calibri"/>
                <a:cs typeface="Calibri"/>
              </a:rPr>
              <a:t>resourced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marginalized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groups </a:t>
            </a:r>
            <a:r>
              <a:rPr sz="2600" dirty="0">
                <a:latin typeface="Calibri"/>
                <a:cs typeface="Calibri"/>
              </a:rPr>
              <a:t>who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may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feel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alienated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by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cultural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norms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institution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(e.g., </a:t>
            </a:r>
            <a:r>
              <a:rPr sz="2600" dirty="0">
                <a:latin typeface="Calibri"/>
                <a:cs typeface="Calibri"/>
              </a:rPr>
              <a:t>Stephens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et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al., </a:t>
            </a:r>
            <a:r>
              <a:rPr sz="2600" spc="-10" dirty="0">
                <a:latin typeface="Calibri"/>
                <a:cs typeface="Calibri"/>
              </a:rPr>
              <a:t>2012)</a:t>
            </a:r>
            <a:endParaRPr sz="2600">
              <a:latin typeface="Calibri"/>
              <a:cs typeface="Calibri"/>
            </a:endParaRPr>
          </a:p>
          <a:p>
            <a:pPr marL="240665" marR="5080" indent="-228600">
              <a:lnSpc>
                <a:spcPts val="250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May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prove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especially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acute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large-</a:t>
            </a:r>
            <a:r>
              <a:rPr sz="2600" dirty="0">
                <a:latin typeface="Calibri"/>
                <a:cs typeface="Calibri"/>
              </a:rPr>
              <a:t>enrollment,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lecture-</a:t>
            </a:r>
            <a:r>
              <a:rPr sz="2600" dirty="0">
                <a:latin typeface="Calibri"/>
                <a:cs typeface="Calibri"/>
              </a:rPr>
              <a:t>based,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introductory </a:t>
            </a:r>
            <a:r>
              <a:rPr sz="2600" dirty="0">
                <a:latin typeface="Calibri"/>
                <a:cs typeface="Calibri"/>
              </a:rPr>
              <a:t>STEM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courses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like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general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chemistry,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where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rigorous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coursework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is </a:t>
            </a:r>
            <a:r>
              <a:rPr sz="2600" dirty="0">
                <a:latin typeface="Calibri"/>
                <a:cs typeface="Calibri"/>
              </a:rPr>
              <a:t>combined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unfamiliar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learning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environment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often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limited </a:t>
            </a:r>
            <a:r>
              <a:rPr sz="2600" dirty="0">
                <a:latin typeface="Calibri"/>
                <a:cs typeface="Calibri"/>
              </a:rPr>
              <a:t>opportunities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individual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participation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during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class.</a:t>
            </a:r>
            <a:endParaRPr sz="2600">
              <a:latin typeface="Calibri"/>
              <a:cs typeface="Calibri"/>
            </a:endParaRPr>
          </a:p>
          <a:p>
            <a:pPr marL="241300" marR="173355" indent="-228600">
              <a:lnSpc>
                <a:spcPts val="2500"/>
              </a:lnSpc>
              <a:spcBef>
                <a:spcPts val="9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Understanding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how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early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belonging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varies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impacts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first-</a:t>
            </a:r>
            <a:r>
              <a:rPr sz="2600" dirty="0">
                <a:latin typeface="Calibri"/>
                <a:cs typeface="Calibri"/>
              </a:rPr>
              <a:t>year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students’ </a:t>
            </a:r>
            <a:r>
              <a:rPr sz="2600" dirty="0">
                <a:latin typeface="Calibri"/>
                <a:cs typeface="Calibri"/>
              </a:rPr>
              <a:t>success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general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chemistry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may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point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chemical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educators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towards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new </a:t>
            </a:r>
            <a:r>
              <a:rPr sz="2600" spc="-10" dirty="0">
                <a:latin typeface="Calibri"/>
                <a:cs typeface="Calibri"/>
              </a:rPr>
              <a:t>strategies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for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supporting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their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students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retaining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more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talent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STEM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healthcare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fields.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463223" y="6559140"/>
            <a:ext cx="7664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solidFill>
                  <a:srgbClr val="888888"/>
                </a:solidFill>
                <a:latin typeface="Calibri"/>
                <a:cs typeface="Calibri"/>
              </a:rPr>
              <a:t>04/30/2022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69361" y="6559140"/>
            <a:ext cx="11436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University</a:t>
            </a:r>
            <a:r>
              <a:rPr sz="1200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Utah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023" y="404050"/>
            <a:ext cx="54133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Studies</a:t>
            </a:r>
            <a:r>
              <a:rPr spc="-45" dirty="0"/>
              <a:t> </a:t>
            </a:r>
            <a:r>
              <a:rPr dirty="0"/>
              <a:t>at</a:t>
            </a:r>
            <a:r>
              <a:rPr spc="-45" dirty="0"/>
              <a:t> </a:t>
            </a:r>
            <a:r>
              <a:rPr dirty="0"/>
              <a:t>2</a:t>
            </a:r>
            <a:r>
              <a:rPr spc="-45" dirty="0"/>
              <a:t> </a:t>
            </a:r>
            <a:r>
              <a:rPr spc="-10" dirty="0"/>
              <a:t>different</a:t>
            </a:r>
            <a:r>
              <a:rPr spc="-40" dirty="0"/>
              <a:t> </a:t>
            </a:r>
            <a:r>
              <a:rPr spc="-10" dirty="0"/>
              <a:t>institutions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3259" y="1132438"/>
            <a:ext cx="10333355" cy="494982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Washington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University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St.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Louis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698500" algn="l"/>
              </a:tabLst>
            </a:pPr>
            <a:r>
              <a:rPr sz="2800" spc="-10" dirty="0">
                <a:latin typeface="Calibri"/>
                <a:cs typeface="Calibri"/>
              </a:rPr>
              <a:t>Private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highly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selective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research-</a:t>
            </a:r>
            <a:r>
              <a:rPr sz="2800" spc="-10" dirty="0">
                <a:latin typeface="Calibri"/>
                <a:cs typeface="Calibri"/>
              </a:rPr>
              <a:t>intensive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institution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University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Utah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65"/>
              </a:spcBef>
              <a:buFont typeface="Arial"/>
              <a:buChar char="•"/>
              <a:tabLst>
                <a:tab pos="698500" algn="l"/>
              </a:tabLst>
            </a:pPr>
            <a:r>
              <a:rPr sz="2800" dirty="0">
                <a:latin typeface="Calibri"/>
                <a:cs typeface="Calibri"/>
              </a:rPr>
              <a:t>Public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land-</a:t>
            </a:r>
            <a:r>
              <a:rPr sz="2800" dirty="0">
                <a:latin typeface="Calibri"/>
                <a:cs typeface="Calibri"/>
              </a:rPr>
              <a:t>grant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research-</a:t>
            </a:r>
            <a:r>
              <a:rPr sz="2800" spc="-10" dirty="0">
                <a:latin typeface="Calibri"/>
                <a:cs typeface="Calibri"/>
              </a:rPr>
              <a:t>intensive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institution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7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Both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large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General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Chemistry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courses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multiple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sections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taught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as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single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section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800-</a:t>
            </a:r>
            <a:r>
              <a:rPr sz="2800" spc="-20" dirty="0">
                <a:latin typeface="Calibri"/>
                <a:cs typeface="Calibri"/>
              </a:rPr>
              <a:t>900)</a:t>
            </a:r>
            <a:endParaRPr sz="2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698500" algn="l"/>
              </a:tabLst>
            </a:pPr>
            <a:r>
              <a:rPr sz="2800" dirty="0">
                <a:latin typeface="Calibri"/>
                <a:cs typeface="Calibri"/>
              </a:rPr>
              <a:t>Multiple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instructors</a:t>
            </a:r>
            <a:endParaRPr sz="2800">
              <a:latin typeface="Calibri"/>
              <a:cs typeface="Calibri"/>
            </a:endParaRPr>
          </a:p>
          <a:p>
            <a:pPr marL="698500" marR="300990" lvl="1" indent="-228600">
              <a:lnSpc>
                <a:spcPts val="3030"/>
              </a:lnSpc>
              <a:spcBef>
                <a:spcPts val="545"/>
              </a:spcBef>
              <a:buFont typeface="Arial"/>
              <a:buChar char="•"/>
              <a:tabLst>
                <a:tab pos="698500" algn="l"/>
              </a:tabLst>
            </a:pPr>
            <a:r>
              <a:rPr sz="2800" dirty="0">
                <a:latin typeface="Calibri"/>
                <a:cs typeface="Calibri"/>
              </a:rPr>
              <a:t>Sections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have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same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homework,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quizzes,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exams,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syllabi,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all </a:t>
            </a:r>
            <a:r>
              <a:rPr sz="2800" dirty="0">
                <a:latin typeface="Calibri"/>
                <a:cs typeface="Calibri"/>
              </a:rPr>
              <a:t>students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graded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commonly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same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absolute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grading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scale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2405</Words>
  <Application>Microsoft Office PowerPoint</Application>
  <PresentationFormat>Widescreen</PresentationFormat>
  <Paragraphs>271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Course-level social belonging: Effects on student performance and persistence in General Chemistry</vt:lpstr>
      <vt:lpstr>Cognitive</vt:lpstr>
      <vt:lpstr>Social Identity</vt:lpstr>
      <vt:lpstr>Social Belonging</vt:lpstr>
      <vt:lpstr>Social belonging is important in academic settings</vt:lpstr>
      <vt:lpstr>Two facets of Social Belonging</vt:lpstr>
      <vt:lpstr>Adapted course-level belonging measures</vt:lpstr>
      <vt:lpstr>Why look at belonging in General Chemistry?</vt:lpstr>
      <vt:lpstr>Studies at 2 different institutions</vt:lpstr>
      <vt:lpstr>What are the impacts of student social belonging on student outcomes in General Chemistry?</vt:lpstr>
      <vt:lpstr>Key Findings from the 2 Studies</vt:lpstr>
      <vt:lpstr>Additional Key Findings from Wash U</vt:lpstr>
      <vt:lpstr>Why might belonging affect performance (one current model; not yet shown in science, math, and engineering)?</vt:lpstr>
      <vt:lpstr>Recursive Process Study - Utah Study</vt:lpstr>
      <vt:lpstr>Recursive Process Study - Utah Study</vt:lpstr>
      <vt:lpstr>Recursive Process Study - Utah Study</vt:lpstr>
      <vt:lpstr>Why might belonging affect performance (one current model; not yet shown in science, math, and engineering)?</vt:lpstr>
      <vt:lpstr>Implications for instructors</vt:lpstr>
      <vt:lpstr>Group members and Collaborators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</dc:creator>
  <cp:lastModifiedBy>Michael David Morse</cp:lastModifiedBy>
  <cp:revision>1</cp:revision>
  <dcterms:created xsi:type="dcterms:W3CDTF">2022-05-02T19:08:15Z</dcterms:created>
  <dcterms:modified xsi:type="dcterms:W3CDTF">2022-05-02T19:08:45Z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2022-05-02T00:00:00Z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2022-05-02T00:00:00Z</vt:filetime>
  </property>
</Properties>
</file>