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81" r:id="rId2"/>
    <p:sldId id="317" r:id="rId3"/>
    <p:sldId id="365" r:id="rId4"/>
    <p:sldId id="366" r:id="rId5"/>
    <p:sldId id="372" r:id="rId6"/>
    <p:sldId id="367" r:id="rId7"/>
    <p:sldId id="369" r:id="rId8"/>
    <p:sldId id="370" r:id="rId9"/>
    <p:sldId id="371" r:id="rId10"/>
    <p:sldId id="376" r:id="rId11"/>
    <p:sldId id="374" r:id="rId12"/>
    <p:sldId id="373" r:id="rId13"/>
    <p:sldId id="377" r:id="rId14"/>
    <p:sldId id="386" r:id="rId15"/>
    <p:sldId id="378" r:id="rId16"/>
    <p:sldId id="379" r:id="rId17"/>
    <p:sldId id="380" r:id="rId18"/>
    <p:sldId id="381" r:id="rId19"/>
    <p:sldId id="382" r:id="rId20"/>
    <p:sldId id="383" r:id="rId21"/>
    <p:sldId id="384" r:id="rId22"/>
    <p:sldId id="385" r:id="rId23"/>
    <p:sldId id="387" r:id="rId24"/>
    <p:sldId id="392" r:id="rId25"/>
    <p:sldId id="393" r:id="rId26"/>
    <p:sldId id="394" r:id="rId27"/>
    <p:sldId id="395" r:id="rId28"/>
    <p:sldId id="396" r:id="rId29"/>
    <p:sldId id="397" r:id="rId30"/>
    <p:sldId id="388" r:id="rId31"/>
    <p:sldId id="389" r:id="rId32"/>
    <p:sldId id="390" r:id="rId33"/>
    <p:sldId id="391" r:id="rId34"/>
    <p:sldId id="398"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197" autoAdjust="0"/>
    <p:restoredTop sz="89899" autoAdjust="0"/>
  </p:normalViewPr>
  <p:slideViewPr>
    <p:cSldViewPr snapToGrid="0">
      <p:cViewPr>
        <p:scale>
          <a:sx n="100" d="100"/>
          <a:sy n="100" d="100"/>
        </p:scale>
        <p:origin x="-492" y="-174"/>
      </p:cViewPr>
      <p:guideLst>
        <p:guide orient="horz" pos="2160"/>
        <p:guide pos="2880"/>
      </p:guideLst>
    </p:cSldViewPr>
  </p:slideViewPr>
  <p:notesTextViewPr>
    <p:cViewPr>
      <p:scale>
        <a:sx n="1" d="1"/>
        <a:sy n="1" d="1"/>
      </p:scale>
      <p:origin x="0" y="0"/>
    </p:cViewPr>
  </p:notesTextViewPr>
  <p:gridSpacing cx="75895" cy="7589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922155-4098-4C21-907E-51202336D786}" type="datetimeFigureOut">
              <a:rPr lang="en-US" smtClean="0"/>
              <a:t>9/21/2017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AC0183-80F9-4D46-8523-2FBBAD3954AE}" type="slidenum">
              <a:rPr lang="en-US" smtClean="0"/>
              <a:t>‹#›</a:t>
            </a:fld>
            <a:endParaRPr lang="en-US"/>
          </a:p>
        </p:txBody>
      </p:sp>
    </p:spTree>
    <p:extLst>
      <p:ext uri="{BB962C8B-B14F-4D97-AF65-F5344CB8AC3E}">
        <p14:creationId xmlns:p14="http://schemas.microsoft.com/office/powerpoint/2010/main" val="3297469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7B47F7-66A1-4B6F-91B0-57207A6B1059}" type="datetimeFigureOut">
              <a:rPr lang="en-US" smtClean="0"/>
              <a:t>9/21/2017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BF6E06-B9A3-46EC-8746-376692F59CCA}" type="slidenum">
              <a:rPr lang="en-US" smtClean="0"/>
              <a:t>‹#›</a:t>
            </a:fld>
            <a:endParaRPr lang="en-US"/>
          </a:p>
        </p:txBody>
      </p:sp>
    </p:spTree>
    <p:extLst>
      <p:ext uri="{BB962C8B-B14F-4D97-AF65-F5344CB8AC3E}">
        <p14:creationId xmlns:p14="http://schemas.microsoft.com/office/powerpoint/2010/main" val="100811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7B47F7-66A1-4B6F-91B0-57207A6B1059}" type="datetimeFigureOut">
              <a:rPr lang="en-US" smtClean="0"/>
              <a:t>9/21/2017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BF6E06-B9A3-46EC-8746-376692F59CCA}" type="slidenum">
              <a:rPr lang="en-US" smtClean="0"/>
              <a:t>‹#›</a:t>
            </a:fld>
            <a:endParaRPr lang="en-US"/>
          </a:p>
        </p:txBody>
      </p:sp>
    </p:spTree>
    <p:extLst>
      <p:ext uri="{BB962C8B-B14F-4D97-AF65-F5344CB8AC3E}">
        <p14:creationId xmlns:p14="http://schemas.microsoft.com/office/powerpoint/2010/main" val="56564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7B47F7-66A1-4B6F-91B0-57207A6B1059}" type="datetimeFigureOut">
              <a:rPr lang="en-US" smtClean="0"/>
              <a:t>9/21/2017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BF6E06-B9A3-46EC-8746-376692F59CCA}" type="slidenum">
              <a:rPr lang="en-US" smtClean="0"/>
              <a:t>‹#›</a:t>
            </a:fld>
            <a:endParaRPr lang="en-US"/>
          </a:p>
        </p:txBody>
      </p:sp>
    </p:spTree>
    <p:extLst>
      <p:ext uri="{BB962C8B-B14F-4D97-AF65-F5344CB8AC3E}">
        <p14:creationId xmlns:p14="http://schemas.microsoft.com/office/powerpoint/2010/main" val="1579644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7B47F7-66A1-4B6F-91B0-57207A6B1059}" type="datetimeFigureOut">
              <a:rPr lang="en-US" smtClean="0"/>
              <a:t>9/21/2017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BF6E06-B9A3-46EC-8746-376692F59CCA}" type="slidenum">
              <a:rPr lang="en-US" smtClean="0"/>
              <a:t>‹#›</a:t>
            </a:fld>
            <a:endParaRPr lang="en-US"/>
          </a:p>
        </p:txBody>
      </p:sp>
    </p:spTree>
    <p:extLst>
      <p:ext uri="{BB962C8B-B14F-4D97-AF65-F5344CB8AC3E}">
        <p14:creationId xmlns:p14="http://schemas.microsoft.com/office/powerpoint/2010/main" val="831347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7B47F7-66A1-4B6F-91B0-57207A6B1059}" type="datetimeFigureOut">
              <a:rPr lang="en-US" smtClean="0"/>
              <a:t>9/21/2017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BF6E06-B9A3-46EC-8746-376692F59CCA}" type="slidenum">
              <a:rPr lang="en-US" smtClean="0"/>
              <a:t>‹#›</a:t>
            </a:fld>
            <a:endParaRPr lang="en-US"/>
          </a:p>
        </p:txBody>
      </p:sp>
    </p:spTree>
    <p:extLst>
      <p:ext uri="{BB962C8B-B14F-4D97-AF65-F5344CB8AC3E}">
        <p14:creationId xmlns:p14="http://schemas.microsoft.com/office/powerpoint/2010/main" val="2842483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7B47F7-66A1-4B6F-91B0-57207A6B1059}" type="datetimeFigureOut">
              <a:rPr lang="en-US" smtClean="0"/>
              <a:t>9/21/2017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BF6E06-B9A3-46EC-8746-376692F59CCA}" type="slidenum">
              <a:rPr lang="en-US" smtClean="0"/>
              <a:t>‹#›</a:t>
            </a:fld>
            <a:endParaRPr lang="en-US"/>
          </a:p>
        </p:txBody>
      </p:sp>
    </p:spTree>
    <p:extLst>
      <p:ext uri="{BB962C8B-B14F-4D97-AF65-F5344CB8AC3E}">
        <p14:creationId xmlns:p14="http://schemas.microsoft.com/office/powerpoint/2010/main" val="105836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7B47F7-66A1-4B6F-91B0-57207A6B1059}" type="datetimeFigureOut">
              <a:rPr lang="en-US" smtClean="0"/>
              <a:t>9/21/2017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BF6E06-B9A3-46EC-8746-376692F59CCA}" type="slidenum">
              <a:rPr lang="en-US" smtClean="0"/>
              <a:t>‹#›</a:t>
            </a:fld>
            <a:endParaRPr lang="en-US"/>
          </a:p>
        </p:txBody>
      </p:sp>
    </p:spTree>
    <p:extLst>
      <p:ext uri="{BB962C8B-B14F-4D97-AF65-F5344CB8AC3E}">
        <p14:creationId xmlns:p14="http://schemas.microsoft.com/office/powerpoint/2010/main" val="2454425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7B47F7-66A1-4B6F-91B0-57207A6B1059}" type="datetimeFigureOut">
              <a:rPr lang="en-US" smtClean="0"/>
              <a:t>9/21/2017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BF6E06-B9A3-46EC-8746-376692F59CCA}" type="slidenum">
              <a:rPr lang="en-US" smtClean="0"/>
              <a:t>‹#›</a:t>
            </a:fld>
            <a:endParaRPr lang="en-US"/>
          </a:p>
        </p:txBody>
      </p:sp>
    </p:spTree>
    <p:extLst>
      <p:ext uri="{BB962C8B-B14F-4D97-AF65-F5344CB8AC3E}">
        <p14:creationId xmlns:p14="http://schemas.microsoft.com/office/powerpoint/2010/main" val="1430851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7B47F7-66A1-4B6F-91B0-57207A6B1059}" type="datetimeFigureOut">
              <a:rPr lang="en-US" smtClean="0"/>
              <a:t>9/21/2017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BF6E06-B9A3-46EC-8746-376692F59CCA}" type="slidenum">
              <a:rPr lang="en-US" smtClean="0"/>
              <a:t>‹#›</a:t>
            </a:fld>
            <a:endParaRPr lang="en-US"/>
          </a:p>
        </p:txBody>
      </p:sp>
    </p:spTree>
    <p:extLst>
      <p:ext uri="{BB962C8B-B14F-4D97-AF65-F5344CB8AC3E}">
        <p14:creationId xmlns:p14="http://schemas.microsoft.com/office/powerpoint/2010/main" val="2528628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7B47F7-66A1-4B6F-91B0-57207A6B1059}" type="datetimeFigureOut">
              <a:rPr lang="en-US" smtClean="0"/>
              <a:t>9/21/2017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BF6E06-B9A3-46EC-8746-376692F59CCA}" type="slidenum">
              <a:rPr lang="en-US" smtClean="0"/>
              <a:t>‹#›</a:t>
            </a:fld>
            <a:endParaRPr lang="en-US"/>
          </a:p>
        </p:txBody>
      </p:sp>
    </p:spTree>
    <p:extLst>
      <p:ext uri="{BB962C8B-B14F-4D97-AF65-F5344CB8AC3E}">
        <p14:creationId xmlns:p14="http://schemas.microsoft.com/office/powerpoint/2010/main" val="2693307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7B47F7-66A1-4B6F-91B0-57207A6B1059}" type="datetimeFigureOut">
              <a:rPr lang="en-US" smtClean="0"/>
              <a:t>9/21/2017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BF6E06-B9A3-46EC-8746-376692F59CCA}" type="slidenum">
              <a:rPr lang="en-US" smtClean="0"/>
              <a:t>‹#›</a:t>
            </a:fld>
            <a:endParaRPr lang="en-US"/>
          </a:p>
        </p:txBody>
      </p:sp>
    </p:spTree>
    <p:extLst>
      <p:ext uri="{BB962C8B-B14F-4D97-AF65-F5344CB8AC3E}">
        <p14:creationId xmlns:p14="http://schemas.microsoft.com/office/powerpoint/2010/main" val="3443527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7B47F7-66A1-4B6F-91B0-57207A6B1059}" type="datetimeFigureOut">
              <a:rPr lang="en-US" smtClean="0"/>
              <a:t>9/21/2017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BF6E06-B9A3-46EC-8746-376692F59CCA}" type="slidenum">
              <a:rPr lang="en-US" smtClean="0"/>
              <a:t>‹#›</a:t>
            </a:fld>
            <a:endParaRPr lang="en-US"/>
          </a:p>
        </p:txBody>
      </p:sp>
    </p:spTree>
    <p:extLst>
      <p:ext uri="{BB962C8B-B14F-4D97-AF65-F5344CB8AC3E}">
        <p14:creationId xmlns:p14="http://schemas.microsoft.com/office/powerpoint/2010/main" val="4206151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1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png"/><Relationship Id="rId5" Type="http://schemas.openxmlformats.org/officeDocument/2006/relationships/slideLayout" Target="../slideLayouts/slideLayout6.xml"/><Relationship Id="rId4" Type="http://schemas.openxmlformats.org/officeDocument/2006/relationships/video" Target="../media/media3.mp4"/></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image" Target="../media/image44.jpeg"/><Relationship Id="rId7" Type="http://schemas.openxmlformats.org/officeDocument/2006/relationships/image" Target="../media/image48.gif"/><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 Id="rId9"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hyperlink" Target="https://chem.utah.edu/directory/morse/research-group/ap_chemistry_powerpoints.php" TargetMode="External"/><Relationship Id="rId2" Type="http://schemas.openxmlformats.org/officeDocument/2006/relationships/hyperlink" Target="mailto:morse@chem.utah.edu"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0575" y="219076"/>
            <a:ext cx="7772400" cy="2143124"/>
          </a:xfrm>
        </p:spPr>
        <p:txBody>
          <a:bodyPr>
            <a:normAutofit/>
          </a:bodyPr>
          <a:lstStyle/>
          <a:p>
            <a:r>
              <a:rPr lang="en-US" sz="6000" u="sng" dirty="0" smtClean="0">
                <a:solidFill>
                  <a:srgbClr val="C00000"/>
                </a:solidFill>
                <a:latin typeface="Times New Roman" panose="02020603050405020304" pitchFamily="18" charset="0"/>
                <a:cs typeface="Times New Roman" panose="02020603050405020304" pitchFamily="18" charset="0"/>
              </a:rPr>
              <a:t>Modern Materials</a:t>
            </a:r>
            <a:br>
              <a:rPr lang="en-US" sz="6000" u="sng" dirty="0" smtClean="0">
                <a:solidFill>
                  <a:srgbClr val="C00000"/>
                </a:solidFill>
                <a:latin typeface="Times New Roman" panose="02020603050405020304" pitchFamily="18" charset="0"/>
                <a:cs typeface="Times New Roman" panose="02020603050405020304" pitchFamily="18" charset="0"/>
              </a:rPr>
            </a:br>
            <a:r>
              <a:rPr lang="en-US" sz="2800" dirty="0" smtClean="0">
                <a:solidFill>
                  <a:srgbClr val="C00000"/>
                </a:solidFill>
                <a:latin typeface="Times New Roman" panose="02020603050405020304" pitchFamily="18" charset="0"/>
                <a:cs typeface="Times New Roman" panose="02020603050405020304" pitchFamily="18" charset="0"/>
              </a:rPr>
              <a:t>presented by: Michael Morse, University of Utah</a:t>
            </a:r>
            <a:br>
              <a:rPr lang="en-US" sz="2800" dirty="0" smtClean="0">
                <a:solidFill>
                  <a:srgbClr val="C00000"/>
                </a:solidFill>
                <a:latin typeface="Times New Roman" panose="02020603050405020304" pitchFamily="18" charset="0"/>
                <a:cs typeface="Times New Roman" panose="02020603050405020304" pitchFamily="18" charset="0"/>
              </a:rPr>
            </a:b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smtClean="0">
                <a:solidFill>
                  <a:srgbClr val="0000FF"/>
                </a:solidFill>
                <a:latin typeface="Times New Roman" panose="02020603050405020304" pitchFamily="18" charset="0"/>
                <a:cs typeface="Times New Roman" panose="02020603050405020304" pitchFamily="18" charset="0"/>
              </a:rPr>
              <a:t>morse@chem.utah.edu</a:t>
            </a:r>
            <a:endParaRPr lang="en-US" sz="2800" dirty="0">
              <a:solidFill>
                <a:srgbClr val="0000FF"/>
              </a:solidFill>
              <a:latin typeface="Times New Roman" panose="02020603050405020304" pitchFamily="18" charset="0"/>
              <a:cs typeface="Times New Roman" panose="02020603050405020304" pitchFamily="18" charset="0"/>
            </a:endParaRPr>
          </a:p>
        </p:txBody>
      </p:sp>
      <p:pic>
        <p:nvPicPr>
          <p:cNvPr id="1026" name="Picture 2" descr="Image result for superconductor levitating Joel Mill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983601"/>
            <a:ext cx="3394780" cy="18743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hot aerog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5576" y="3497644"/>
            <a:ext cx="2644774" cy="33881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7099" y="4935726"/>
            <a:ext cx="2933701" cy="19222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colloidal gold stained glas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199174"/>
            <a:ext cx="3933825" cy="259694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liquid cryst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9051" y="2539539"/>
            <a:ext cx="2637064" cy="1975311"/>
          </a:xfrm>
          <a:prstGeom prst="rect">
            <a:avLst/>
          </a:prstGeom>
          <a:noFill/>
          <a:scene3d>
            <a:camera prst="orthographicFront">
              <a:rot lat="0" lon="0" rev="540000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369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130" y="0"/>
            <a:ext cx="8581061" cy="1143000"/>
          </a:xfrm>
        </p:spPr>
        <p:txBody>
          <a:bodyPr>
            <a:normAutofit/>
          </a:bodyPr>
          <a:lstStyle/>
          <a:p>
            <a:r>
              <a:rPr lang="en-US" dirty="0" smtClean="0">
                <a:solidFill>
                  <a:srgbClr val="C00000"/>
                </a:solidFill>
                <a:latin typeface="Times New Roman" panose="02020603050405020304" pitchFamily="18" charset="0"/>
                <a:cs typeface="Times New Roman" panose="02020603050405020304" pitchFamily="18" charset="0"/>
              </a:rPr>
              <a:t>Semiconductors – Doping</a:t>
            </a:r>
            <a:endParaRPr lang="en-US" dirty="0"/>
          </a:p>
        </p:txBody>
      </p:sp>
      <p:sp>
        <p:nvSpPr>
          <p:cNvPr id="8" name="TextBox 7"/>
          <p:cNvSpPr txBox="1"/>
          <p:nvPr/>
        </p:nvSpPr>
        <p:spPr>
          <a:xfrm>
            <a:off x="581032" y="964477"/>
            <a:ext cx="7823937" cy="923330"/>
          </a:xfrm>
          <a:prstGeom prst="rect">
            <a:avLst/>
          </a:prstGeom>
          <a:noFill/>
        </p:spPr>
        <p:txBody>
          <a:bodyPr wrap="none" rtlCol="0">
            <a:spAutoFit/>
          </a:bodyPr>
          <a:lstStyle/>
          <a:p>
            <a:r>
              <a:rPr lang="en-US" dirty="0" smtClean="0"/>
              <a:t>Remember – Semiconductors are actually quite poor conductors.  </a:t>
            </a:r>
            <a:endParaRPr lang="en-US" dirty="0"/>
          </a:p>
          <a:p>
            <a:r>
              <a:rPr lang="en-US" dirty="0" smtClean="0"/>
              <a:t>They conduct only because some electrons are excited into the conduction band, </a:t>
            </a:r>
          </a:p>
          <a:p>
            <a:r>
              <a:rPr lang="en-US" dirty="0" smtClean="0"/>
              <a:t>leaving holes in the valence band.</a:t>
            </a:r>
          </a:p>
        </p:txBody>
      </p:sp>
      <p:grpSp>
        <p:nvGrpSpPr>
          <p:cNvPr id="16" name="Group 15"/>
          <p:cNvGrpSpPr/>
          <p:nvPr/>
        </p:nvGrpSpPr>
        <p:grpSpPr>
          <a:xfrm>
            <a:off x="437154" y="1869007"/>
            <a:ext cx="3658205" cy="1899362"/>
            <a:chOff x="2129752" y="2185603"/>
            <a:chExt cx="3658205" cy="1899362"/>
          </a:xfrm>
        </p:grpSpPr>
        <p:grpSp>
          <p:nvGrpSpPr>
            <p:cNvPr id="29" name="Group 28"/>
            <p:cNvGrpSpPr/>
            <p:nvPr/>
          </p:nvGrpSpPr>
          <p:grpSpPr>
            <a:xfrm>
              <a:off x="2129752" y="2185603"/>
              <a:ext cx="477262" cy="1896224"/>
              <a:chOff x="6632488" y="1374702"/>
              <a:chExt cx="396724" cy="1591707"/>
            </a:xfrm>
          </p:grpSpPr>
          <p:pic>
            <p:nvPicPr>
              <p:cNvPr id="33" name="Picture 2" descr="Image result for semiconductor band gap"/>
              <p:cNvPicPr>
                <a:picLocks noChangeAspect="1" noChangeArrowheads="1"/>
              </p:cNvPicPr>
              <p:nvPr/>
            </p:nvPicPr>
            <p:blipFill rotWithShape="1">
              <a:blip r:embed="rId2">
                <a:extLst>
                  <a:ext uri="{28A0092B-C50C-407E-A947-70E740481C1C}">
                    <a14:useLocalDpi xmlns:a14="http://schemas.microsoft.com/office/drawing/2010/main" val="0"/>
                  </a:ext>
                </a:extLst>
              </a:blip>
              <a:srcRect l="49129" t="18633" r="43929" b="59236"/>
              <a:stretch/>
            </p:blipFill>
            <p:spPr bwMode="auto">
              <a:xfrm>
                <a:off x="6632488" y="1374702"/>
                <a:ext cx="396724" cy="84320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Image result for semiconductor band gap"/>
              <p:cNvPicPr>
                <a:picLocks noChangeAspect="1" noChangeArrowheads="1"/>
              </p:cNvPicPr>
              <p:nvPr/>
            </p:nvPicPr>
            <p:blipFill rotWithShape="1">
              <a:blip r:embed="rId2">
                <a:extLst>
                  <a:ext uri="{28A0092B-C50C-407E-A947-70E740481C1C}">
                    <a14:useLocalDpi xmlns:a14="http://schemas.microsoft.com/office/drawing/2010/main" val="0"/>
                  </a:ext>
                </a:extLst>
              </a:blip>
              <a:srcRect l="49129" t="49635" r="43929" b="30719"/>
              <a:stretch/>
            </p:blipFill>
            <p:spPr bwMode="auto">
              <a:xfrm>
                <a:off x="6632488" y="2217906"/>
                <a:ext cx="396724" cy="748503"/>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TextBox 30"/>
            <p:cNvSpPr txBox="1"/>
            <p:nvPr/>
          </p:nvSpPr>
          <p:spPr>
            <a:xfrm>
              <a:off x="2846652" y="3438634"/>
              <a:ext cx="2584583" cy="646331"/>
            </a:xfrm>
            <a:prstGeom prst="rect">
              <a:avLst/>
            </a:prstGeom>
            <a:noFill/>
          </p:spPr>
          <p:txBody>
            <a:bodyPr wrap="square" rtlCol="0">
              <a:spAutoFit/>
            </a:bodyPr>
            <a:lstStyle/>
            <a:p>
              <a:r>
                <a:rPr lang="en-US" dirty="0" smtClean="0"/>
                <a:t>Holes left behind in the valence band</a:t>
              </a:r>
              <a:endParaRPr lang="en-US" dirty="0"/>
            </a:p>
          </p:txBody>
        </p:sp>
        <p:sp>
          <p:nvSpPr>
            <p:cNvPr id="38" name="TextBox 37"/>
            <p:cNvSpPr txBox="1"/>
            <p:nvPr/>
          </p:nvSpPr>
          <p:spPr>
            <a:xfrm>
              <a:off x="2846652" y="2494786"/>
              <a:ext cx="2941305" cy="646331"/>
            </a:xfrm>
            <a:prstGeom prst="rect">
              <a:avLst/>
            </a:prstGeom>
            <a:noFill/>
          </p:spPr>
          <p:txBody>
            <a:bodyPr wrap="square" rtlCol="0">
              <a:spAutoFit/>
            </a:bodyPr>
            <a:lstStyle/>
            <a:p>
              <a:r>
                <a:rPr lang="en-US" dirty="0" smtClean="0"/>
                <a:t>Electrons thermally excited to conduction band</a:t>
              </a:r>
              <a:endParaRPr lang="en-US" dirty="0"/>
            </a:p>
          </p:txBody>
        </p:sp>
        <p:sp>
          <p:nvSpPr>
            <p:cNvPr id="9" name="Rectangle 8"/>
            <p:cNvSpPr/>
            <p:nvPr/>
          </p:nvSpPr>
          <p:spPr>
            <a:xfrm>
              <a:off x="2198451" y="3028220"/>
              <a:ext cx="340468" cy="4571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198451" y="3344898"/>
              <a:ext cx="340468" cy="52751"/>
            </a:xfrm>
            <a:prstGeom prst="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stCxn id="38" idx="1"/>
            </p:cNvCxnSpPr>
            <p:nvPr/>
          </p:nvCxnSpPr>
          <p:spPr>
            <a:xfrm flipH="1">
              <a:off x="2607012" y="2817952"/>
              <a:ext cx="239640" cy="187506"/>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31" idx="1"/>
            </p:cNvCxnSpPr>
            <p:nvPr/>
          </p:nvCxnSpPr>
          <p:spPr>
            <a:xfrm flipH="1" flipV="1">
              <a:off x="2607012" y="3377630"/>
              <a:ext cx="239640" cy="384170"/>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284322" y="3794770"/>
            <a:ext cx="8461928" cy="646331"/>
          </a:xfrm>
          <a:prstGeom prst="rect">
            <a:avLst/>
          </a:prstGeom>
          <a:noFill/>
        </p:spPr>
        <p:txBody>
          <a:bodyPr wrap="square" rtlCol="0">
            <a:spAutoFit/>
          </a:bodyPr>
          <a:lstStyle/>
          <a:p>
            <a:r>
              <a:rPr lang="en-US" b="1" dirty="0" smtClean="0"/>
              <a:t>Charge carriers in semiconductors</a:t>
            </a:r>
          </a:p>
          <a:p>
            <a:r>
              <a:rPr lang="en-US" b="1" dirty="0" smtClean="0"/>
              <a:t>can be electrons or holes or both</a:t>
            </a:r>
            <a:endParaRPr lang="en-US" b="1" dirty="0"/>
          </a:p>
        </p:txBody>
      </p:sp>
      <p:sp>
        <p:nvSpPr>
          <p:cNvPr id="21" name="Rectangle 20"/>
          <p:cNvSpPr/>
          <p:nvPr/>
        </p:nvSpPr>
        <p:spPr>
          <a:xfrm>
            <a:off x="4319937" y="2356544"/>
            <a:ext cx="108688" cy="245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7022230" y="3253119"/>
            <a:ext cx="107536" cy="983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3377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130" y="0"/>
            <a:ext cx="8581061" cy="1143000"/>
          </a:xfrm>
        </p:spPr>
        <p:txBody>
          <a:bodyPr>
            <a:normAutofit/>
          </a:bodyPr>
          <a:lstStyle/>
          <a:p>
            <a:r>
              <a:rPr lang="en-US" dirty="0" smtClean="0">
                <a:solidFill>
                  <a:srgbClr val="C00000"/>
                </a:solidFill>
                <a:latin typeface="Times New Roman" panose="02020603050405020304" pitchFamily="18" charset="0"/>
                <a:cs typeface="Times New Roman" panose="02020603050405020304" pitchFamily="18" charset="0"/>
              </a:rPr>
              <a:t>Semiconductors – Doping</a:t>
            </a:r>
            <a:endParaRPr lang="en-US" dirty="0"/>
          </a:p>
        </p:txBody>
      </p:sp>
      <p:sp>
        <p:nvSpPr>
          <p:cNvPr id="3" name="TextBox 2"/>
          <p:cNvSpPr txBox="1"/>
          <p:nvPr/>
        </p:nvSpPr>
        <p:spPr>
          <a:xfrm>
            <a:off x="97213" y="4549676"/>
            <a:ext cx="8791574" cy="1569660"/>
          </a:xfrm>
          <a:prstGeom prst="rect">
            <a:avLst/>
          </a:prstGeom>
          <a:noFill/>
        </p:spPr>
        <p:txBody>
          <a:bodyPr wrap="square" rtlCol="0">
            <a:spAutoFit/>
          </a:bodyPr>
          <a:lstStyle/>
          <a:p>
            <a:r>
              <a:rPr lang="en-US" sz="1600" dirty="0" smtClean="0"/>
              <a:t>A semiconductor like Si, can be made slightly conducting by adding a tiny amount (0.2 ppb to 20 ppm) of an electron donor that can substitute for Si in the lattice (like P, which has 5 electrons instead of 4) – putting a few electrons in the conduction band.  This creates a semiconductor that conducts quite a bit better than pure Si, with electrons as the charge carriers.  Since negative particles (electrons) carry the charge, this is called an </a:t>
            </a:r>
            <a:r>
              <a:rPr lang="en-US" sz="1600" b="1" u="sng" dirty="0" smtClean="0">
                <a:solidFill>
                  <a:srgbClr val="C00000"/>
                </a:solidFill>
              </a:rPr>
              <a:t>n-type semiconductor</a:t>
            </a:r>
            <a:r>
              <a:rPr lang="en-US" sz="1600" dirty="0" smtClean="0"/>
              <a:t>.</a:t>
            </a:r>
          </a:p>
          <a:p>
            <a:endParaRPr lang="en-US" sz="1600" dirty="0"/>
          </a:p>
        </p:txBody>
      </p:sp>
      <p:sp>
        <p:nvSpPr>
          <p:cNvPr id="8" name="TextBox 7"/>
          <p:cNvSpPr txBox="1"/>
          <p:nvPr/>
        </p:nvSpPr>
        <p:spPr>
          <a:xfrm>
            <a:off x="581032" y="964477"/>
            <a:ext cx="7823937" cy="923330"/>
          </a:xfrm>
          <a:prstGeom prst="rect">
            <a:avLst/>
          </a:prstGeom>
          <a:noFill/>
        </p:spPr>
        <p:txBody>
          <a:bodyPr wrap="none" rtlCol="0">
            <a:spAutoFit/>
          </a:bodyPr>
          <a:lstStyle/>
          <a:p>
            <a:r>
              <a:rPr lang="en-US" dirty="0" smtClean="0"/>
              <a:t>Remember – Semiconductors are actually quite poor conductors.  </a:t>
            </a:r>
            <a:endParaRPr lang="en-US" dirty="0"/>
          </a:p>
          <a:p>
            <a:r>
              <a:rPr lang="en-US" dirty="0" smtClean="0"/>
              <a:t>They conduct only because some electrons are excited into the conduction band, </a:t>
            </a:r>
          </a:p>
          <a:p>
            <a:r>
              <a:rPr lang="en-US" dirty="0" smtClean="0"/>
              <a:t>leaving holes in the valence band.</a:t>
            </a:r>
          </a:p>
        </p:txBody>
      </p:sp>
      <p:grpSp>
        <p:nvGrpSpPr>
          <p:cNvPr id="16" name="Group 15"/>
          <p:cNvGrpSpPr/>
          <p:nvPr/>
        </p:nvGrpSpPr>
        <p:grpSpPr>
          <a:xfrm>
            <a:off x="437154" y="1869007"/>
            <a:ext cx="3658205" cy="1899362"/>
            <a:chOff x="2129752" y="2185603"/>
            <a:chExt cx="3658205" cy="1899362"/>
          </a:xfrm>
        </p:grpSpPr>
        <p:grpSp>
          <p:nvGrpSpPr>
            <p:cNvPr id="29" name="Group 28"/>
            <p:cNvGrpSpPr/>
            <p:nvPr/>
          </p:nvGrpSpPr>
          <p:grpSpPr>
            <a:xfrm>
              <a:off x="2129752" y="2185603"/>
              <a:ext cx="477262" cy="1896224"/>
              <a:chOff x="6632488" y="1374702"/>
              <a:chExt cx="396724" cy="1591707"/>
            </a:xfrm>
          </p:grpSpPr>
          <p:pic>
            <p:nvPicPr>
              <p:cNvPr id="33" name="Picture 2" descr="Image result for semiconductor band gap"/>
              <p:cNvPicPr>
                <a:picLocks noChangeAspect="1" noChangeArrowheads="1"/>
              </p:cNvPicPr>
              <p:nvPr/>
            </p:nvPicPr>
            <p:blipFill rotWithShape="1">
              <a:blip r:embed="rId2">
                <a:extLst>
                  <a:ext uri="{28A0092B-C50C-407E-A947-70E740481C1C}">
                    <a14:useLocalDpi xmlns:a14="http://schemas.microsoft.com/office/drawing/2010/main" val="0"/>
                  </a:ext>
                </a:extLst>
              </a:blip>
              <a:srcRect l="49129" t="18633" r="43929" b="59236"/>
              <a:stretch/>
            </p:blipFill>
            <p:spPr bwMode="auto">
              <a:xfrm>
                <a:off x="6632488" y="1374702"/>
                <a:ext cx="396724" cy="84320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Image result for semiconductor band gap"/>
              <p:cNvPicPr>
                <a:picLocks noChangeAspect="1" noChangeArrowheads="1"/>
              </p:cNvPicPr>
              <p:nvPr/>
            </p:nvPicPr>
            <p:blipFill rotWithShape="1">
              <a:blip r:embed="rId2">
                <a:extLst>
                  <a:ext uri="{28A0092B-C50C-407E-A947-70E740481C1C}">
                    <a14:useLocalDpi xmlns:a14="http://schemas.microsoft.com/office/drawing/2010/main" val="0"/>
                  </a:ext>
                </a:extLst>
              </a:blip>
              <a:srcRect l="49129" t="49635" r="43929" b="30719"/>
              <a:stretch/>
            </p:blipFill>
            <p:spPr bwMode="auto">
              <a:xfrm>
                <a:off x="6632488" y="2217906"/>
                <a:ext cx="396724" cy="748503"/>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TextBox 30"/>
            <p:cNvSpPr txBox="1"/>
            <p:nvPr/>
          </p:nvSpPr>
          <p:spPr>
            <a:xfrm>
              <a:off x="2846652" y="3438634"/>
              <a:ext cx="2584583" cy="646331"/>
            </a:xfrm>
            <a:prstGeom prst="rect">
              <a:avLst/>
            </a:prstGeom>
            <a:noFill/>
          </p:spPr>
          <p:txBody>
            <a:bodyPr wrap="square" rtlCol="0">
              <a:spAutoFit/>
            </a:bodyPr>
            <a:lstStyle/>
            <a:p>
              <a:r>
                <a:rPr lang="en-US" dirty="0" smtClean="0"/>
                <a:t>Holes left behind in the valence band</a:t>
              </a:r>
              <a:endParaRPr lang="en-US" dirty="0"/>
            </a:p>
          </p:txBody>
        </p:sp>
        <p:sp>
          <p:nvSpPr>
            <p:cNvPr id="38" name="TextBox 37"/>
            <p:cNvSpPr txBox="1"/>
            <p:nvPr/>
          </p:nvSpPr>
          <p:spPr>
            <a:xfrm>
              <a:off x="2846652" y="2494786"/>
              <a:ext cx="2941305" cy="646331"/>
            </a:xfrm>
            <a:prstGeom prst="rect">
              <a:avLst/>
            </a:prstGeom>
            <a:noFill/>
          </p:spPr>
          <p:txBody>
            <a:bodyPr wrap="square" rtlCol="0">
              <a:spAutoFit/>
            </a:bodyPr>
            <a:lstStyle/>
            <a:p>
              <a:r>
                <a:rPr lang="en-US" dirty="0" smtClean="0"/>
                <a:t>Electrons thermally excited to conduction band</a:t>
              </a:r>
              <a:endParaRPr lang="en-US" dirty="0"/>
            </a:p>
          </p:txBody>
        </p:sp>
        <p:sp>
          <p:nvSpPr>
            <p:cNvPr id="9" name="Rectangle 8"/>
            <p:cNvSpPr/>
            <p:nvPr/>
          </p:nvSpPr>
          <p:spPr>
            <a:xfrm>
              <a:off x="2198451" y="3028220"/>
              <a:ext cx="340468" cy="4571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198451" y="3344898"/>
              <a:ext cx="340468" cy="52751"/>
            </a:xfrm>
            <a:prstGeom prst="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stCxn id="38" idx="1"/>
            </p:cNvCxnSpPr>
            <p:nvPr/>
          </p:nvCxnSpPr>
          <p:spPr>
            <a:xfrm flipH="1">
              <a:off x="2607012" y="2817952"/>
              <a:ext cx="239640" cy="187506"/>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31" idx="1"/>
            </p:cNvCxnSpPr>
            <p:nvPr/>
          </p:nvCxnSpPr>
          <p:spPr>
            <a:xfrm flipH="1" flipV="1">
              <a:off x="2607012" y="3377630"/>
              <a:ext cx="239640" cy="384170"/>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284322" y="3794770"/>
            <a:ext cx="8461928" cy="646331"/>
          </a:xfrm>
          <a:prstGeom prst="rect">
            <a:avLst/>
          </a:prstGeom>
          <a:noFill/>
        </p:spPr>
        <p:txBody>
          <a:bodyPr wrap="square" rtlCol="0">
            <a:spAutoFit/>
          </a:bodyPr>
          <a:lstStyle/>
          <a:p>
            <a:r>
              <a:rPr lang="en-US" b="1" dirty="0" smtClean="0"/>
              <a:t>Charge carriers in semiconductors</a:t>
            </a:r>
          </a:p>
          <a:p>
            <a:r>
              <a:rPr lang="en-US" b="1" dirty="0" smtClean="0"/>
              <a:t>can be electrons or holes or both</a:t>
            </a:r>
            <a:endParaRPr lang="en-US" b="1" dirty="0"/>
          </a:p>
        </p:txBody>
      </p:sp>
      <p:sp>
        <p:nvSpPr>
          <p:cNvPr id="21" name="Rectangle 20"/>
          <p:cNvSpPr/>
          <p:nvPr/>
        </p:nvSpPr>
        <p:spPr>
          <a:xfrm>
            <a:off x="4319937" y="2356544"/>
            <a:ext cx="108688" cy="245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7022230" y="3253119"/>
            <a:ext cx="107536" cy="983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9442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130" y="0"/>
            <a:ext cx="8581061" cy="1143000"/>
          </a:xfrm>
        </p:spPr>
        <p:txBody>
          <a:bodyPr>
            <a:normAutofit/>
          </a:bodyPr>
          <a:lstStyle/>
          <a:p>
            <a:r>
              <a:rPr lang="en-US" dirty="0" smtClean="0">
                <a:solidFill>
                  <a:srgbClr val="C00000"/>
                </a:solidFill>
                <a:latin typeface="Times New Roman" panose="02020603050405020304" pitchFamily="18" charset="0"/>
                <a:cs typeface="Times New Roman" panose="02020603050405020304" pitchFamily="18" charset="0"/>
              </a:rPr>
              <a:t>Semiconductors – Doping</a:t>
            </a:r>
            <a:endParaRPr lang="en-US" dirty="0"/>
          </a:p>
        </p:txBody>
      </p:sp>
      <p:grpSp>
        <p:nvGrpSpPr>
          <p:cNvPr id="54" name="Group 53"/>
          <p:cNvGrpSpPr/>
          <p:nvPr/>
        </p:nvGrpSpPr>
        <p:grpSpPr>
          <a:xfrm>
            <a:off x="97213" y="964477"/>
            <a:ext cx="8791574" cy="5154859"/>
            <a:chOff x="161588" y="1264595"/>
            <a:chExt cx="8791574" cy="5154859"/>
          </a:xfrm>
        </p:grpSpPr>
        <p:sp>
          <p:nvSpPr>
            <p:cNvPr id="3" name="TextBox 2"/>
            <p:cNvSpPr txBox="1"/>
            <p:nvPr/>
          </p:nvSpPr>
          <p:spPr>
            <a:xfrm>
              <a:off x="161588" y="4849794"/>
              <a:ext cx="8791574" cy="1569660"/>
            </a:xfrm>
            <a:prstGeom prst="rect">
              <a:avLst/>
            </a:prstGeom>
            <a:noFill/>
          </p:spPr>
          <p:txBody>
            <a:bodyPr wrap="square" rtlCol="0">
              <a:spAutoFit/>
            </a:bodyPr>
            <a:lstStyle/>
            <a:p>
              <a:r>
                <a:rPr lang="en-US" sz="1600" dirty="0"/>
                <a:t>A semiconductor like Si, can be made slightly conducting by adding a tiny amount (0.2 ppb to 20 ppm) of an electron donor that can substitute for Si in the lattice (like P, which has 5 electrons instead of 4) – putting a few electrons in the conduction band.  This creates a semiconductor that conducts quite a bit better than pure Si, with electrons as the charge carriers.  Since negative particles (electrons) carry the charge, this is called an </a:t>
              </a:r>
              <a:r>
                <a:rPr lang="en-US" sz="1600" b="1" u="sng" dirty="0">
                  <a:solidFill>
                    <a:srgbClr val="C00000"/>
                  </a:solidFill>
                </a:rPr>
                <a:t>n-type semiconductor</a:t>
              </a:r>
              <a:r>
                <a:rPr lang="en-US" sz="1600" dirty="0"/>
                <a:t>.</a:t>
              </a:r>
            </a:p>
            <a:p>
              <a:endParaRPr lang="en-US" sz="1600" dirty="0"/>
            </a:p>
          </p:txBody>
        </p:sp>
        <p:sp>
          <p:nvSpPr>
            <p:cNvPr id="8" name="TextBox 7"/>
            <p:cNvSpPr txBox="1"/>
            <p:nvPr/>
          </p:nvSpPr>
          <p:spPr>
            <a:xfrm>
              <a:off x="645407" y="1264595"/>
              <a:ext cx="7823937" cy="923330"/>
            </a:xfrm>
            <a:prstGeom prst="rect">
              <a:avLst/>
            </a:prstGeom>
            <a:noFill/>
          </p:spPr>
          <p:txBody>
            <a:bodyPr wrap="none" rtlCol="0">
              <a:spAutoFit/>
            </a:bodyPr>
            <a:lstStyle/>
            <a:p>
              <a:r>
                <a:rPr lang="en-US" dirty="0" smtClean="0"/>
                <a:t>Remember – Semiconductors are actually quite poor conductors.  </a:t>
              </a:r>
              <a:endParaRPr lang="en-US" dirty="0"/>
            </a:p>
            <a:p>
              <a:r>
                <a:rPr lang="en-US" dirty="0" smtClean="0"/>
                <a:t>They conduct only because some electrons are excited into the conduction band, </a:t>
              </a:r>
            </a:p>
            <a:p>
              <a:r>
                <a:rPr lang="en-US" dirty="0" smtClean="0"/>
                <a:t>leaving holes in the valence band.</a:t>
              </a:r>
            </a:p>
          </p:txBody>
        </p:sp>
        <p:grpSp>
          <p:nvGrpSpPr>
            <p:cNvPr id="16" name="Group 15"/>
            <p:cNvGrpSpPr/>
            <p:nvPr/>
          </p:nvGrpSpPr>
          <p:grpSpPr>
            <a:xfrm>
              <a:off x="501529" y="2169125"/>
              <a:ext cx="3658205" cy="1899362"/>
              <a:chOff x="2129752" y="2185603"/>
              <a:chExt cx="3658205" cy="1899362"/>
            </a:xfrm>
          </p:grpSpPr>
          <p:grpSp>
            <p:nvGrpSpPr>
              <p:cNvPr id="29" name="Group 28"/>
              <p:cNvGrpSpPr/>
              <p:nvPr/>
            </p:nvGrpSpPr>
            <p:grpSpPr>
              <a:xfrm>
                <a:off x="2129752" y="2185603"/>
                <a:ext cx="477262" cy="1896224"/>
                <a:chOff x="6632488" y="1374702"/>
                <a:chExt cx="396724" cy="1591707"/>
              </a:xfrm>
            </p:grpSpPr>
            <p:pic>
              <p:nvPicPr>
                <p:cNvPr id="33" name="Picture 2" descr="Image result for semiconductor band gap"/>
                <p:cNvPicPr>
                  <a:picLocks noChangeAspect="1" noChangeArrowheads="1"/>
                </p:cNvPicPr>
                <p:nvPr/>
              </p:nvPicPr>
              <p:blipFill rotWithShape="1">
                <a:blip r:embed="rId2">
                  <a:extLst>
                    <a:ext uri="{28A0092B-C50C-407E-A947-70E740481C1C}">
                      <a14:useLocalDpi xmlns:a14="http://schemas.microsoft.com/office/drawing/2010/main" val="0"/>
                    </a:ext>
                  </a:extLst>
                </a:blip>
                <a:srcRect l="49129" t="18633" r="43929" b="59236"/>
                <a:stretch/>
              </p:blipFill>
              <p:spPr bwMode="auto">
                <a:xfrm>
                  <a:off x="6632488" y="1374702"/>
                  <a:ext cx="396724" cy="84320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Image result for semiconductor band gap"/>
                <p:cNvPicPr>
                  <a:picLocks noChangeAspect="1" noChangeArrowheads="1"/>
                </p:cNvPicPr>
                <p:nvPr/>
              </p:nvPicPr>
              <p:blipFill rotWithShape="1">
                <a:blip r:embed="rId2">
                  <a:extLst>
                    <a:ext uri="{28A0092B-C50C-407E-A947-70E740481C1C}">
                      <a14:useLocalDpi xmlns:a14="http://schemas.microsoft.com/office/drawing/2010/main" val="0"/>
                    </a:ext>
                  </a:extLst>
                </a:blip>
                <a:srcRect l="49129" t="49635" r="43929" b="30719"/>
                <a:stretch/>
              </p:blipFill>
              <p:spPr bwMode="auto">
                <a:xfrm>
                  <a:off x="6632488" y="2217906"/>
                  <a:ext cx="396724" cy="748503"/>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TextBox 30"/>
              <p:cNvSpPr txBox="1"/>
              <p:nvPr/>
            </p:nvSpPr>
            <p:spPr>
              <a:xfrm>
                <a:off x="2846652" y="3438634"/>
                <a:ext cx="2584583" cy="646331"/>
              </a:xfrm>
              <a:prstGeom prst="rect">
                <a:avLst/>
              </a:prstGeom>
              <a:noFill/>
            </p:spPr>
            <p:txBody>
              <a:bodyPr wrap="square" rtlCol="0">
                <a:spAutoFit/>
              </a:bodyPr>
              <a:lstStyle/>
              <a:p>
                <a:r>
                  <a:rPr lang="en-US" dirty="0" smtClean="0"/>
                  <a:t>Holes left behind in the valence band</a:t>
                </a:r>
                <a:endParaRPr lang="en-US" dirty="0"/>
              </a:p>
            </p:txBody>
          </p:sp>
          <p:sp>
            <p:nvSpPr>
              <p:cNvPr id="38" name="TextBox 37"/>
              <p:cNvSpPr txBox="1"/>
              <p:nvPr/>
            </p:nvSpPr>
            <p:spPr>
              <a:xfrm>
                <a:off x="2846652" y="2494786"/>
                <a:ext cx="2941305" cy="646331"/>
              </a:xfrm>
              <a:prstGeom prst="rect">
                <a:avLst/>
              </a:prstGeom>
              <a:noFill/>
            </p:spPr>
            <p:txBody>
              <a:bodyPr wrap="square" rtlCol="0">
                <a:spAutoFit/>
              </a:bodyPr>
              <a:lstStyle/>
              <a:p>
                <a:r>
                  <a:rPr lang="en-US" dirty="0" smtClean="0"/>
                  <a:t>Electrons thermally excited to conduction band</a:t>
                </a:r>
                <a:endParaRPr lang="en-US" dirty="0"/>
              </a:p>
            </p:txBody>
          </p:sp>
          <p:sp>
            <p:nvSpPr>
              <p:cNvPr id="9" name="Rectangle 8"/>
              <p:cNvSpPr/>
              <p:nvPr/>
            </p:nvSpPr>
            <p:spPr>
              <a:xfrm>
                <a:off x="2198451" y="3028220"/>
                <a:ext cx="340468" cy="4571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198451" y="3344898"/>
                <a:ext cx="340468" cy="52751"/>
              </a:xfrm>
              <a:prstGeom prst="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stCxn id="38" idx="1"/>
              </p:cNvCxnSpPr>
              <p:nvPr/>
            </p:nvCxnSpPr>
            <p:spPr>
              <a:xfrm flipH="1">
                <a:off x="2607012" y="2817952"/>
                <a:ext cx="239640" cy="187506"/>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31" idx="1"/>
              </p:cNvCxnSpPr>
              <p:nvPr/>
            </p:nvCxnSpPr>
            <p:spPr>
              <a:xfrm flipH="1" flipV="1">
                <a:off x="2607012" y="3377630"/>
                <a:ext cx="239640" cy="384170"/>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3931139" y="2154402"/>
              <a:ext cx="2685552" cy="1896224"/>
              <a:chOff x="2181231" y="920142"/>
              <a:chExt cx="2685552" cy="1896224"/>
            </a:xfrm>
          </p:grpSpPr>
          <p:grpSp>
            <p:nvGrpSpPr>
              <p:cNvPr id="28" name="Group 27"/>
              <p:cNvGrpSpPr/>
              <p:nvPr/>
            </p:nvGrpSpPr>
            <p:grpSpPr>
              <a:xfrm>
                <a:off x="2181231" y="920142"/>
                <a:ext cx="667067" cy="1896224"/>
                <a:chOff x="6653694" y="1374702"/>
                <a:chExt cx="554499" cy="1591707"/>
              </a:xfrm>
            </p:grpSpPr>
            <p:pic>
              <p:nvPicPr>
                <p:cNvPr id="39" name="Picture 2" descr="Image result for semiconductor band gap"/>
                <p:cNvPicPr>
                  <a:picLocks noChangeAspect="1" noChangeArrowheads="1"/>
                </p:cNvPicPr>
                <p:nvPr/>
              </p:nvPicPr>
              <p:blipFill rotWithShape="1">
                <a:blip r:embed="rId2">
                  <a:extLst>
                    <a:ext uri="{28A0092B-C50C-407E-A947-70E740481C1C}">
                      <a14:useLocalDpi xmlns:a14="http://schemas.microsoft.com/office/drawing/2010/main" val="0"/>
                    </a:ext>
                  </a:extLst>
                </a:blip>
                <a:srcRect l="49500" t="18633" r="43118" b="59236"/>
                <a:stretch/>
              </p:blipFill>
              <p:spPr bwMode="auto">
                <a:xfrm>
                  <a:off x="6653695" y="1374702"/>
                  <a:ext cx="421872" cy="843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Image result for semiconductor band gap"/>
                <p:cNvPicPr>
                  <a:picLocks noChangeAspect="1" noChangeArrowheads="1"/>
                </p:cNvPicPr>
                <p:nvPr/>
              </p:nvPicPr>
              <p:blipFill rotWithShape="1">
                <a:blip r:embed="rId2">
                  <a:extLst>
                    <a:ext uri="{28A0092B-C50C-407E-A947-70E740481C1C}">
                      <a14:useLocalDpi xmlns:a14="http://schemas.microsoft.com/office/drawing/2010/main" val="0"/>
                    </a:ext>
                  </a:extLst>
                </a:blip>
                <a:srcRect l="49500" t="49635" r="40797" b="30719"/>
                <a:stretch/>
              </p:blipFill>
              <p:spPr bwMode="auto">
                <a:xfrm>
                  <a:off x="6653694" y="2217906"/>
                  <a:ext cx="554499" cy="748503"/>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TextBox 31"/>
              <p:cNvSpPr txBox="1"/>
              <p:nvPr/>
            </p:nvSpPr>
            <p:spPr>
              <a:xfrm>
                <a:off x="2872614" y="2094160"/>
                <a:ext cx="1994169" cy="646331"/>
              </a:xfrm>
              <a:prstGeom prst="rect">
                <a:avLst/>
              </a:prstGeom>
              <a:noFill/>
            </p:spPr>
            <p:txBody>
              <a:bodyPr wrap="square" rtlCol="0">
                <a:spAutoFit/>
              </a:bodyPr>
              <a:lstStyle/>
              <a:p>
                <a:r>
                  <a:rPr lang="en-US" dirty="0" smtClean="0"/>
                  <a:t>Filled valence </a:t>
                </a:r>
              </a:p>
              <a:p>
                <a:r>
                  <a:rPr lang="en-US" dirty="0" smtClean="0"/>
                  <a:t>band</a:t>
                </a:r>
                <a:endParaRPr lang="en-US" dirty="0"/>
              </a:p>
            </p:txBody>
          </p:sp>
          <p:sp>
            <p:nvSpPr>
              <p:cNvPr id="35" name="TextBox 34"/>
              <p:cNvSpPr txBox="1"/>
              <p:nvPr/>
            </p:nvSpPr>
            <p:spPr>
              <a:xfrm>
                <a:off x="2872614" y="1229325"/>
                <a:ext cx="1870836" cy="646331"/>
              </a:xfrm>
              <a:prstGeom prst="rect">
                <a:avLst/>
              </a:prstGeom>
              <a:noFill/>
            </p:spPr>
            <p:txBody>
              <a:bodyPr wrap="square" rtlCol="0">
                <a:spAutoFit/>
              </a:bodyPr>
              <a:lstStyle/>
              <a:p>
                <a:r>
                  <a:rPr lang="en-US" dirty="0" smtClean="0"/>
                  <a:t>A few extra e</a:t>
                </a:r>
                <a:r>
                  <a:rPr lang="en-US" baseline="30000" dirty="0" smtClean="0"/>
                  <a:t>‒</a:t>
                </a:r>
                <a:r>
                  <a:rPr lang="en-US" dirty="0" smtClean="0"/>
                  <a:t> in conduction band</a:t>
                </a:r>
                <a:endParaRPr lang="en-US" dirty="0"/>
              </a:p>
            </p:txBody>
          </p:sp>
        </p:grpSp>
        <p:sp>
          <p:nvSpPr>
            <p:cNvPr id="41" name="TextBox 40"/>
            <p:cNvSpPr txBox="1"/>
            <p:nvPr/>
          </p:nvSpPr>
          <p:spPr>
            <a:xfrm>
              <a:off x="348697" y="4094888"/>
              <a:ext cx="8461928" cy="646331"/>
            </a:xfrm>
            <a:prstGeom prst="rect">
              <a:avLst/>
            </a:prstGeom>
            <a:noFill/>
          </p:spPr>
          <p:txBody>
            <a:bodyPr wrap="square" rtlCol="0">
              <a:spAutoFit/>
            </a:bodyPr>
            <a:lstStyle/>
            <a:p>
              <a:r>
                <a:rPr lang="en-US" b="1" dirty="0" smtClean="0"/>
                <a:t>Charge carriers in semiconductors       n-type semiconductor</a:t>
              </a:r>
            </a:p>
            <a:p>
              <a:r>
                <a:rPr lang="en-US" b="1" dirty="0" smtClean="0"/>
                <a:t>can be electrons or holes or both</a:t>
              </a:r>
              <a:endParaRPr lang="en-US" b="1" dirty="0"/>
            </a:p>
          </p:txBody>
        </p:sp>
        <p:sp>
          <p:nvSpPr>
            <p:cNvPr id="48" name="Rectangle 47"/>
            <p:cNvSpPr/>
            <p:nvPr/>
          </p:nvSpPr>
          <p:spPr>
            <a:xfrm>
              <a:off x="3989500" y="2994533"/>
              <a:ext cx="340468" cy="4571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384312" y="2656662"/>
              <a:ext cx="108688" cy="245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a:stCxn id="35" idx="1"/>
            </p:cNvCxnSpPr>
            <p:nvPr/>
          </p:nvCxnSpPr>
          <p:spPr>
            <a:xfrm flipH="1">
              <a:off x="4384312" y="2786751"/>
              <a:ext cx="238210" cy="193076"/>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7086605" y="3553237"/>
              <a:ext cx="107536" cy="983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96025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130" y="0"/>
            <a:ext cx="8581061" cy="1143000"/>
          </a:xfrm>
        </p:spPr>
        <p:txBody>
          <a:bodyPr>
            <a:normAutofit/>
          </a:bodyPr>
          <a:lstStyle/>
          <a:p>
            <a:r>
              <a:rPr lang="en-US" dirty="0" smtClean="0">
                <a:solidFill>
                  <a:srgbClr val="C00000"/>
                </a:solidFill>
                <a:latin typeface="Times New Roman" panose="02020603050405020304" pitchFamily="18" charset="0"/>
                <a:cs typeface="Times New Roman" panose="02020603050405020304" pitchFamily="18" charset="0"/>
              </a:rPr>
              <a:t>Semiconductors – Doping</a:t>
            </a:r>
            <a:endParaRPr lang="en-US" dirty="0"/>
          </a:p>
        </p:txBody>
      </p:sp>
      <p:grpSp>
        <p:nvGrpSpPr>
          <p:cNvPr id="42" name="Group 41"/>
          <p:cNvGrpSpPr/>
          <p:nvPr/>
        </p:nvGrpSpPr>
        <p:grpSpPr>
          <a:xfrm>
            <a:off x="6397732" y="1869007"/>
            <a:ext cx="2682352" cy="1896224"/>
            <a:chOff x="2181230" y="920142"/>
            <a:chExt cx="2682352" cy="1896224"/>
          </a:xfrm>
        </p:grpSpPr>
        <p:grpSp>
          <p:nvGrpSpPr>
            <p:cNvPr id="43" name="Group 42"/>
            <p:cNvGrpSpPr/>
            <p:nvPr/>
          </p:nvGrpSpPr>
          <p:grpSpPr>
            <a:xfrm>
              <a:off x="2181230" y="920142"/>
              <a:ext cx="667068" cy="1896224"/>
              <a:chOff x="6653695" y="1374702"/>
              <a:chExt cx="554500" cy="1591707"/>
            </a:xfrm>
          </p:grpSpPr>
          <p:pic>
            <p:nvPicPr>
              <p:cNvPr id="46" name="Picture 2" descr="Image result for semiconductor band gap"/>
              <p:cNvPicPr>
                <a:picLocks noChangeAspect="1" noChangeArrowheads="1"/>
              </p:cNvPicPr>
              <p:nvPr/>
            </p:nvPicPr>
            <p:blipFill rotWithShape="1">
              <a:blip r:embed="rId2">
                <a:extLst>
                  <a:ext uri="{28A0092B-C50C-407E-A947-70E740481C1C}">
                    <a14:useLocalDpi xmlns:a14="http://schemas.microsoft.com/office/drawing/2010/main" val="0"/>
                  </a:ext>
                </a:extLst>
              </a:blip>
              <a:srcRect l="49500" t="18633" r="40797" b="59236"/>
              <a:stretch/>
            </p:blipFill>
            <p:spPr bwMode="auto">
              <a:xfrm>
                <a:off x="6653695" y="1374702"/>
                <a:ext cx="554500" cy="84320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Image result for semiconductor band gap"/>
              <p:cNvPicPr>
                <a:picLocks noChangeAspect="1" noChangeArrowheads="1"/>
              </p:cNvPicPr>
              <p:nvPr/>
            </p:nvPicPr>
            <p:blipFill rotWithShape="1">
              <a:blip r:embed="rId2">
                <a:extLst>
                  <a:ext uri="{28A0092B-C50C-407E-A947-70E740481C1C}">
                    <a14:useLocalDpi xmlns:a14="http://schemas.microsoft.com/office/drawing/2010/main" val="0"/>
                  </a:ext>
                </a:extLst>
              </a:blip>
              <a:srcRect l="49500" t="49635" r="43618" b="30719"/>
              <a:stretch/>
            </p:blipFill>
            <p:spPr bwMode="auto">
              <a:xfrm>
                <a:off x="6653695" y="2217906"/>
                <a:ext cx="393273" cy="748503"/>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TextBox 43"/>
            <p:cNvSpPr txBox="1"/>
            <p:nvPr/>
          </p:nvSpPr>
          <p:spPr>
            <a:xfrm>
              <a:off x="2869413" y="2069473"/>
              <a:ext cx="1994169" cy="646331"/>
            </a:xfrm>
            <a:prstGeom prst="rect">
              <a:avLst/>
            </a:prstGeom>
            <a:noFill/>
          </p:spPr>
          <p:txBody>
            <a:bodyPr wrap="square" rtlCol="0">
              <a:spAutoFit/>
            </a:bodyPr>
            <a:lstStyle/>
            <a:p>
              <a:r>
                <a:rPr lang="en-US" dirty="0" smtClean="0"/>
                <a:t>A few holes in</a:t>
              </a:r>
            </a:p>
            <a:p>
              <a:r>
                <a:rPr lang="en-US" dirty="0" smtClean="0"/>
                <a:t>valence band</a:t>
              </a:r>
              <a:endParaRPr lang="en-US" dirty="0"/>
            </a:p>
          </p:txBody>
        </p:sp>
        <p:sp>
          <p:nvSpPr>
            <p:cNvPr id="45" name="TextBox 44"/>
            <p:cNvSpPr txBox="1"/>
            <p:nvPr/>
          </p:nvSpPr>
          <p:spPr>
            <a:xfrm>
              <a:off x="2848293" y="1106638"/>
              <a:ext cx="1990968" cy="646331"/>
            </a:xfrm>
            <a:prstGeom prst="rect">
              <a:avLst/>
            </a:prstGeom>
            <a:noFill/>
          </p:spPr>
          <p:txBody>
            <a:bodyPr wrap="square" rtlCol="0">
              <a:spAutoFit/>
            </a:bodyPr>
            <a:lstStyle/>
            <a:p>
              <a:r>
                <a:rPr lang="en-US" dirty="0" smtClean="0"/>
                <a:t>Empty conduction </a:t>
              </a:r>
            </a:p>
            <a:p>
              <a:r>
                <a:rPr lang="en-US" dirty="0" smtClean="0"/>
                <a:t>band</a:t>
              </a:r>
              <a:endParaRPr lang="en-US" dirty="0"/>
            </a:p>
          </p:txBody>
        </p:sp>
      </p:grpSp>
      <p:grpSp>
        <p:nvGrpSpPr>
          <p:cNvPr id="54" name="Group 53"/>
          <p:cNvGrpSpPr/>
          <p:nvPr/>
        </p:nvGrpSpPr>
        <p:grpSpPr>
          <a:xfrm>
            <a:off x="97213" y="964477"/>
            <a:ext cx="8791574" cy="5893523"/>
            <a:chOff x="161588" y="1264595"/>
            <a:chExt cx="8791574" cy="5893523"/>
          </a:xfrm>
        </p:grpSpPr>
        <p:sp>
          <p:nvSpPr>
            <p:cNvPr id="3" name="TextBox 2"/>
            <p:cNvSpPr txBox="1"/>
            <p:nvPr/>
          </p:nvSpPr>
          <p:spPr>
            <a:xfrm>
              <a:off x="161588" y="4849794"/>
              <a:ext cx="8791574" cy="2308324"/>
            </a:xfrm>
            <a:prstGeom prst="rect">
              <a:avLst/>
            </a:prstGeom>
            <a:noFill/>
          </p:spPr>
          <p:txBody>
            <a:bodyPr wrap="square" rtlCol="0">
              <a:spAutoFit/>
            </a:bodyPr>
            <a:lstStyle/>
            <a:p>
              <a:r>
                <a:rPr lang="en-US" sz="1600" dirty="0"/>
                <a:t>A semiconductor like Si, can be made slightly conducting by adding a tiny amount (0.2 ppb to 20 ppm) of an electron donor that can substitute for Si in the lattice (like P, which has 5 electrons instead of 4) – putting a few electrons in the conduction band.  This creates a semiconductor that conducts quite a bit better than pure Si, with </a:t>
              </a:r>
              <a:r>
                <a:rPr lang="en-US" sz="1600" b="1" u="sng" dirty="0"/>
                <a:t>electrons as the charge carriers</a:t>
              </a:r>
              <a:r>
                <a:rPr lang="en-US" sz="1600" dirty="0"/>
                <a:t>.  Since negative particles (electrons) carry the charge, this is called an </a:t>
              </a:r>
              <a:r>
                <a:rPr lang="en-US" sz="1600" b="1" u="sng" dirty="0">
                  <a:solidFill>
                    <a:srgbClr val="C00000"/>
                  </a:solidFill>
                </a:rPr>
                <a:t>n-type semiconductor</a:t>
              </a:r>
              <a:r>
                <a:rPr lang="en-US" sz="1600" dirty="0"/>
                <a:t>.</a:t>
              </a:r>
            </a:p>
            <a:p>
              <a:endParaRPr lang="en-US" sz="1600" dirty="0"/>
            </a:p>
            <a:p>
              <a:r>
                <a:rPr lang="en-US" sz="1600" dirty="0" smtClean="0"/>
                <a:t>If we add a few ppb of B, it can substitute for Si, but it only has 3 electrons, not 4.  This leaves holes in the valence band, and </a:t>
              </a:r>
              <a:r>
                <a:rPr lang="en-US" sz="1600" b="1" u="sng" dirty="0" smtClean="0"/>
                <a:t>the holes become the charge carriers</a:t>
              </a:r>
              <a:r>
                <a:rPr lang="en-US" sz="1600" dirty="0" smtClean="0"/>
                <a:t>. Since the charge carriers are now positive, this is called a </a:t>
              </a:r>
              <a:r>
                <a:rPr lang="en-US" sz="1600" b="1" u="sng" dirty="0" smtClean="0">
                  <a:solidFill>
                    <a:srgbClr val="C00000"/>
                  </a:solidFill>
                </a:rPr>
                <a:t>p-type semiconductor</a:t>
              </a:r>
              <a:r>
                <a:rPr lang="en-US" sz="1600" dirty="0" smtClean="0"/>
                <a:t>. </a:t>
              </a:r>
              <a:endParaRPr lang="en-US" sz="1600" dirty="0"/>
            </a:p>
          </p:txBody>
        </p:sp>
        <p:sp>
          <p:nvSpPr>
            <p:cNvPr id="8" name="TextBox 7"/>
            <p:cNvSpPr txBox="1"/>
            <p:nvPr/>
          </p:nvSpPr>
          <p:spPr>
            <a:xfrm>
              <a:off x="645407" y="1264595"/>
              <a:ext cx="7823937" cy="923330"/>
            </a:xfrm>
            <a:prstGeom prst="rect">
              <a:avLst/>
            </a:prstGeom>
            <a:noFill/>
          </p:spPr>
          <p:txBody>
            <a:bodyPr wrap="none" rtlCol="0">
              <a:spAutoFit/>
            </a:bodyPr>
            <a:lstStyle/>
            <a:p>
              <a:r>
                <a:rPr lang="en-US" dirty="0" smtClean="0"/>
                <a:t>Remember – Semiconductors are actually quite poor conductors.  </a:t>
              </a:r>
              <a:endParaRPr lang="en-US" dirty="0"/>
            </a:p>
            <a:p>
              <a:r>
                <a:rPr lang="en-US" dirty="0" smtClean="0"/>
                <a:t>They conduct only because some electrons are excited into the conduction band, </a:t>
              </a:r>
            </a:p>
            <a:p>
              <a:r>
                <a:rPr lang="en-US" dirty="0" smtClean="0"/>
                <a:t>leaving holes in the valence band.</a:t>
              </a:r>
            </a:p>
          </p:txBody>
        </p:sp>
        <p:grpSp>
          <p:nvGrpSpPr>
            <p:cNvPr id="16" name="Group 15"/>
            <p:cNvGrpSpPr/>
            <p:nvPr/>
          </p:nvGrpSpPr>
          <p:grpSpPr>
            <a:xfrm>
              <a:off x="501529" y="2169125"/>
              <a:ext cx="3658205" cy="1899362"/>
              <a:chOff x="2129752" y="2185603"/>
              <a:chExt cx="3658205" cy="1899362"/>
            </a:xfrm>
          </p:grpSpPr>
          <p:grpSp>
            <p:nvGrpSpPr>
              <p:cNvPr id="29" name="Group 28"/>
              <p:cNvGrpSpPr/>
              <p:nvPr/>
            </p:nvGrpSpPr>
            <p:grpSpPr>
              <a:xfrm>
                <a:off x="2129752" y="2185603"/>
                <a:ext cx="477262" cy="1896224"/>
                <a:chOff x="6632488" y="1374702"/>
                <a:chExt cx="396724" cy="1591707"/>
              </a:xfrm>
            </p:grpSpPr>
            <p:pic>
              <p:nvPicPr>
                <p:cNvPr id="33" name="Picture 2" descr="Image result for semiconductor band gap"/>
                <p:cNvPicPr>
                  <a:picLocks noChangeAspect="1" noChangeArrowheads="1"/>
                </p:cNvPicPr>
                <p:nvPr/>
              </p:nvPicPr>
              <p:blipFill rotWithShape="1">
                <a:blip r:embed="rId2">
                  <a:extLst>
                    <a:ext uri="{28A0092B-C50C-407E-A947-70E740481C1C}">
                      <a14:useLocalDpi xmlns:a14="http://schemas.microsoft.com/office/drawing/2010/main" val="0"/>
                    </a:ext>
                  </a:extLst>
                </a:blip>
                <a:srcRect l="49129" t="18633" r="43929" b="59236"/>
                <a:stretch/>
              </p:blipFill>
              <p:spPr bwMode="auto">
                <a:xfrm>
                  <a:off x="6632488" y="1374702"/>
                  <a:ext cx="396724" cy="84320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Image result for semiconductor band gap"/>
                <p:cNvPicPr>
                  <a:picLocks noChangeAspect="1" noChangeArrowheads="1"/>
                </p:cNvPicPr>
                <p:nvPr/>
              </p:nvPicPr>
              <p:blipFill rotWithShape="1">
                <a:blip r:embed="rId2">
                  <a:extLst>
                    <a:ext uri="{28A0092B-C50C-407E-A947-70E740481C1C}">
                      <a14:useLocalDpi xmlns:a14="http://schemas.microsoft.com/office/drawing/2010/main" val="0"/>
                    </a:ext>
                  </a:extLst>
                </a:blip>
                <a:srcRect l="49129" t="49635" r="43929" b="30719"/>
                <a:stretch/>
              </p:blipFill>
              <p:spPr bwMode="auto">
                <a:xfrm>
                  <a:off x="6632488" y="2217906"/>
                  <a:ext cx="396724" cy="748503"/>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TextBox 30"/>
              <p:cNvSpPr txBox="1"/>
              <p:nvPr/>
            </p:nvSpPr>
            <p:spPr>
              <a:xfrm>
                <a:off x="2846652" y="3438634"/>
                <a:ext cx="2584583" cy="646331"/>
              </a:xfrm>
              <a:prstGeom prst="rect">
                <a:avLst/>
              </a:prstGeom>
              <a:noFill/>
            </p:spPr>
            <p:txBody>
              <a:bodyPr wrap="square" rtlCol="0">
                <a:spAutoFit/>
              </a:bodyPr>
              <a:lstStyle/>
              <a:p>
                <a:r>
                  <a:rPr lang="en-US" dirty="0" smtClean="0"/>
                  <a:t>Holes left behind in the valence band</a:t>
                </a:r>
                <a:endParaRPr lang="en-US" dirty="0"/>
              </a:p>
            </p:txBody>
          </p:sp>
          <p:sp>
            <p:nvSpPr>
              <p:cNvPr id="38" name="TextBox 37"/>
              <p:cNvSpPr txBox="1"/>
              <p:nvPr/>
            </p:nvSpPr>
            <p:spPr>
              <a:xfrm>
                <a:off x="2846652" y="2494786"/>
                <a:ext cx="2941305" cy="646331"/>
              </a:xfrm>
              <a:prstGeom prst="rect">
                <a:avLst/>
              </a:prstGeom>
              <a:noFill/>
            </p:spPr>
            <p:txBody>
              <a:bodyPr wrap="square" rtlCol="0">
                <a:spAutoFit/>
              </a:bodyPr>
              <a:lstStyle/>
              <a:p>
                <a:r>
                  <a:rPr lang="en-US" dirty="0" smtClean="0"/>
                  <a:t>Electrons thermally excited to conduction band</a:t>
                </a:r>
                <a:endParaRPr lang="en-US" dirty="0"/>
              </a:p>
            </p:txBody>
          </p:sp>
          <p:sp>
            <p:nvSpPr>
              <p:cNvPr id="9" name="Rectangle 8"/>
              <p:cNvSpPr/>
              <p:nvPr/>
            </p:nvSpPr>
            <p:spPr>
              <a:xfrm>
                <a:off x="2198451" y="3028220"/>
                <a:ext cx="340468" cy="4571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198451" y="3344898"/>
                <a:ext cx="340468" cy="52751"/>
              </a:xfrm>
              <a:prstGeom prst="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stCxn id="38" idx="1"/>
              </p:cNvCxnSpPr>
              <p:nvPr/>
            </p:nvCxnSpPr>
            <p:spPr>
              <a:xfrm flipH="1">
                <a:off x="2607012" y="2817952"/>
                <a:ext cx="239640" cy="187506"/>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31" idx="1"/>
              </p:cNvCxnSpPr>
              <p:nvPr/>
            </p:nvCxnSpPr>
            <p:spPr>
              <a:xfrm flipH="1" flipV="1">
                <a:off x="2607012" y="3377630"/>
                <a:ext cx="239640" cy="384170"/>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3931139" y="2154402"/>
              <a:ext cx="2685552" cy="1896224"/>
              <a:chOff x="2181231" y="920142"/>
              <a:chExt cx="2685552" cy="1896224"/>
            </a:xfrm>
          </p:grpSpPr>
          <p:grpSp>
            <p:nvGrpSpPr>
              <p:cNvPr id="28" name="Group 27"/>
              <p:cNvGrpSpPr/>
              <p:nvPr/>
            </p:nvGrpSpPr>
            <p:grpSpPr>
              <a:xfrm>
                <a:off x="2181231" y="920142"/>
                <a:ext cx="667067" cy="1896224"/>
                <a:chOff x="6653694" y="1374702"/>
                <a:chExt cx="554499" cy="1591707"/>
              </a:xfrm>
            </p:grpSpPr>
            <p:pic>
              <p:nvPicPr>
                <p:cNvPr id="39" name="Picture 2" descr="Image result for semiconductor band gap"/>
                <p:cNvPicPr>
                  <a:picLocks noChangeAspect="1" noChangeArrowheads="1"/>
                </p:cNvPicPr>
                <p:nvPr/>
              </p:nvPicPr>
              <p:blipFill rotWithShape="1">
                <a:blip r:embed="rId2">
                  <a:extLst>
                    <a:ext uri="{28A0092B-C50C-407E-A947-70E740481C1C}">
                      <a14:useLocalDpi xmlns:a14="http://schemas.microsoft.com/office/drawing/2010/main" val="0"/>
                    </a:ext>
                  </a:extLst>
                </a:blip>
                <a:srcRect l="49500" t="18633" r="43118" b="59236"/>
                <a:stretch/>
              </p:blipFill>
              <p:spPr bwMode="auto">
                <a:xfrm>
                  <a:off x="6653695" y="1374702"/>
                  <a:ext cx="421872" cy="843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Image result for semiconductor band gap"/>
                <p:cNvPicPr>
                  <a:picLocks noChangeAspect="1" noChangeArrowheads="1"/>
                </p:cNvPicPr>
                <p:nvPr/>
              </p:nvPicPr>
              <p:blipFill rotWithShape="1">
                <a:blip r:embed="rId2">
                  <a:extLst>
                    <a:ext uri="{28A0092B-C50C-407E-A947-70E740481C1C}">
                      <a14:useLocalDpi xmlns:a14="http://schemas.microsoft.com/office/drawing/2010/main" val="0"/>
                    </a:ext>
                  </a:extLst>
                </a:blip>
                <a:srcRect l="49500" t="49635" r="40797" b="30719"/>
                <a:stretch/>
              </p:blipFill>
              <p:spPr bwMode="auto">
                <a:xfrm>
                  <a:off x="6653694" y="2217906"/>
                  <a:ext cx="554499" cy="748503"/>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TextBox 31"/>
              <p:cNvSpPr txBox="1"/>
              <p:nvPr/>
            </p:nvSpPr>
            <p:spPr>
              <a:xfrm>
                <a:off x="2872614" y="2094160"/>
                <a:ext cx="1994169" cy="646331"/>
              </a:xfrm>
              <a:prstGeom prst="rect">
                <a:avLst/>
              </a:prstGeom>
              <a:noFill/>
            </p:spPr>
            <p:txBody>
              <a:bodyPr wrap="square" rtlCol="0">
                <a:spAutoFit/>
              </a:bodyPr>
              <a:lstStyle/>
              <a:p>
                <a:r>
                  <a:rPr lang="en-US" dirty="0" smtClean="0"/>
                  <a:t>Filled valence </a:t>
                </a:r>
              </a:p>
              <a:p>
                <a:r>
                  <a:rPr lang="en-US" dirty="0" smtClean="0"/>
                  <a:t>band</a:t>
                </a:r>
                <a:endParaRPr lang="en-US" dirty="0"/>
              </a:p>
            </p:txBody>
          </p:sp>
          <p:sp>
            <p:nvSpPr>
              <p:cNvPr id="35" name="TextBox 34"/>
              <p:cNvSpPr txBox="1"/>
              <p:nvPr/>
            </p:nvSpPr>
            <p:spPr>
              <a:xfrm>
                <a:off x="2872614" y="1229325"/>
                <a:ext cx="1870836" cy="646331"/>
              </a:xfrm>
              <a:prstGeom prst="rect">
                <a:avLst/>
              </a:prstGeom>
              <a:noFill/>
            </p:spPr>
            <p:txBody>
              <a:bodyPr wrap="square" rtlCol="0">
                <a:spAutoFit/>
              </a:bodyPr>
              <a:lstStyle/>
              <a:p>
                <a:r>
                  <a:rPr lang="en-US" dirty="0" smtClean="0"/>
                  <a:t>A few extra e</a:t>
                </a:r>
                <a:r>
                  <a:rPr lang="en-US" baseline="30000" dirty="0" smtClean="0"/>
                  <a:t>‒</a:t>
                </a:r>
                <a:r>
                  <a:rPr lang="en-US" dirty="0" smtClean="0"/>
                  <a:t> in conduction band</a:t>
                </a:r>
                <a:endParaRPr lang="en-US" dirty="0"/>
              </a:p>
            </p:txBody>
          </p:sp>
        </p:grpSp>
        <p:sp>
          <p:nvSpPr>
            <p:cNvPr id="41" name="TextBox 40"/>
            <p:cNvSpPr txBox="1"/>
            <p:nvPr/>
          </p:nvSpPr>
          <p:spPr>
            <a:xfrm>
              <a:off x="348697" y="4094888"/>
              <a:ext cx="8461928" cy="646331"/>
            </a:xfrm>
            <a:prstGeom prst="rect">
              <a:avLst/>
            </a:prstGeom>
            <a:noFill/>
          </p:spPr>
          <p:txBody>
            <a:bodyPr wrap="square" rtlCol="0">
              <a:spAutoFit/>
            </a:bodyPr>
            <a:lstStyle/>
            <a:p>
              <a:r>
                <a:rPr lang="en-US" b="1" dirty="0" smtClean="0"/>
                <a:t>Charge carriers in semiconductors       n-type semiconductor       p-type semiconductor</a:t>
              </a:r>
            </a:p>
            <a:p>
              <a:r>
                <a:rPr lang="en-US" b="1" dirty="0" smtClean="0"/>
                <a:t>can be electrons or holes or both</a:t>
              </a:r>
              <a:endParaRPr lang="en-US" b="1" dirty="0"/>
            </a:p>
          </p:txBody>
        </p:sp>
        <p:sp>
          <p:nvSpPr>
            <p:cNvPr id="48" name="Rectangle 47"/>
            <p:cNvSpPr/>
            <p:nvPr/>
          </p:nvSpPr>
          <p:spPr>
            <a:xfrm>
              <a:off x="3989500" y="2994533"/>
              <a:ext cx="340468" cy="4571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6503031" y="3334776"/>
              <a:ext cx="340468" cy="52751"/>
            </a:xfrm>
            <a:prstGeom prst="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384312" y="2656662"/>
              <a:ext cx="108688" cy="245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a:stCxn id="35" idx="1"/>
            </p:cNvCxnSpPr>
            <p:nvPr/>
          </p:nvCxnSpPr>
          <p:spPr>
            <a:xfrm flipH="1">
              <a:off x="4384312" y="2786751"/>
              <a:ext cx="238210" cy="193076"/>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7086605" y="3553237"/>
              <a:ext cx="107536" cy="983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Arrow Connector 50"/>
            <p:cNvCxnSpPr>
              <a:stCxn id="44" idx="1"/>
            </p:cNvCxnSpPr>
            <p:nvPr/>
          </p:nvCxnSpPr>
          <p:spPr>
            <a:xfrm flipH="1" flipV="1">
              <a:off x="6905105" y="3393241"/>
              <a:ext cx="245185" cy="248381"/>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2560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Image result for light emission wiggly arrow"/>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099" t="30471" r="12583" b="41272"/>
          <a:stretch/>
        </p:blipFill>
        <p:spPr bwMode="auto">
          <a:xfrm>
            <a:off x="3801437" y="3765945"/>
            <a:ext cx="1263722" cy="647819"/>
          </a:xfrm>
          <a:prstGeom prst="rect">
            <a:avLst/>
          </a:prstGeom>
          <a:solidFill>
            <a:schemeClr val="bg1">
              <a:alpha val="0"/>
            </a:schemeClr>
          </a:solidFill>
          <a:scene3d>
            <a:camera prst="orthographicFront">
              <a:rot lat="0" lon="0" rev="5400000"/>
            </a:camera>
            <a:lightRig rig="threePt" dir="t"/>
          </a:scene3d>
          <a:extLst/>
        </p:spPr>
      </p:pic>
      <p:sp>
        <p:nvSpPr>
          <p:cNvPr id="2" name="Title 1"/>
          <p:cNvSpPr>
            <a:spLocks noGrp="1"/>
          </p:cNvSpPr>
          <p:nvPr>
            <p:ph type="title"/>
          </p:nvPr>
        </p:nvSpPr>
        <p:spPr>
          <a:xfrm>
            <a:off x="289130" y="0"/>
            <a:ext cx="8581061" cy="863029"/>
          </a:xfrm>
        </p:spPr>
        <p:txBody>
          <a:bodyPr>
            <a:normAutofit/>
          </a:bodyPr>
          <a:lstStyle/>
          <a:p>
            <a:r>
              <a:rPr lang="en-US" dirty="0" smtClean="0">
                <a:solidFill>
                  <a:srgbClr val="C00000"/>
                </a:solidFill>
                <a:latin typeface="Times New Roman" panose="02020603050405020304" pitchFamily="18" charset="0"/>
                <a:cs typeface="Times New Roman" panose="02020603050405020304" pitchFamily="18" charset="0"/>
              </a:rPr>
              <a:t>Solar Cells</a:t>
            </a:r>
            <a:endParaRPr lang="en-US" dirty="0"/>
          </a:p>
        </p:txBody>
      </p:sp>
      <p:sp>
        <p:nvSpPr>
          <p:cNvPr id="8" name="TextBox 7"/>
          <p:cNvSpPr txBox="1"/>
          <p:nvPr/>
        </p:nvSpPr>
        <p:spPr>
          <a:xfrm>
            <a:off x="97213" y="964477"/>
            <a:ext cx="8872125" cy="1754326"/>
          </a:xfrm>
          <a:prstGeom prst="rect">
            <a:avLst/>
          </a:prstGeom>
          <a:noFill/>
        </p:spPr>
        <p:txBody>
          <a:bodyPr wrap="square" rtlCol="0">
            <a:spAutoFit/>
          </a:bodyPr>
          <a:lstStyle/>
          <a:p>
            <a:r>
              <a:rPr lang="en-US" dirty="0" smtClean="0"/>
              <a:t>Some semiconductors are </a:t>
            </a:r>
            <a:r>
              <a:rPr lang="en-US" dirty="0" err="1" smtClean="0"/>
              <a:t>are</a:t>
            </a:r>
            <a:r>
              <a:rPr lang="en-US" dirty="0" smtClean="0"/>
              <a:t> useful for light emitting diodes (LEDs) and diode lasers </a:t>
            </a:r>
          </a:p>
          <a:p>
            <a:r>
              <a:rPr lang="en-US" dirty="0" smtClean="0"/>
              <a:t>(these have what are called </a:t>
            </a:r>
            <a:r>
              <a:rPr lang="en-US" u="sng" dirty="0" smtClean="0">
                <a:solidFill>
                  <a:srgbClr val="CC0000"/>
                </a:solidFill>
              </a:rPr>
              <a:t>direct band gaps</a:t>
            </a:r>
            <a:r>
              <a:rPr lang="en-US" dirty="0" smtClean="0"/>
              <a:t> – when the electron drops down to the valence band it can conserve its momentum).  Others have </a:t>
            </a:r>
            <a:r>
              <a:rPr lang="en-US" u="sng" dirty="0" smtClean="0">
                <a:solidFill>
                  <a:srgbClr val="C00000"/>
                </a:solidFill>
              </a:rPr>
              <a:t>indirect band gaps</a:t>
            </a:r>
            <a:r>
              <a:rPr lang="en-US" dirty="0" smtClean="0"/>
              <a:t>  - the electron cannot conserve its momentum when it drops down.  Semiconductors with indirect band gaps are not good for LEDs and diode lasers, but they’re good for something else – </a:t>
            </a:r>
            <a:r>
              <a:rPr lang="en-US" u="sng" dirty="0" smtClean="0">
                <a:solidFill>
                  <a:srgbClr val="C00000"/>
                </a:solidFill>
              </a:rPr>
              <a:t>solar cells</a:t>
            </a:r>
            <a:r>
              <a:rPr lang="en-US" dirty="0" smtClean="0"/>
              <a:t> (</a:t>
            </a:r>
            <a:r>
              <a:rPr lang="en-US" u="sng" dirty="0" smtClean="0">
                <a:solidFill>
                  <a:srgbClr val="CC0000"/>
                </a:solidFill>
              </a:rPr>
              <a:t>photovoltaics</a:t>
            </a:r>
            <a:r>
              <a:rPr lang="en-US" dirty="0" smtClean="0"/>
              <a:t> – devices that generate a voltage from light.).</a:t>
            </a:r>
          </a:p>
        </p:txBody>
      </p:sp>
      <p:sp>
        <p:nvSpPr>
          <p:cNvPr id="41" name="TextBox 40"/>
          <p:cNvSpPr txBox="1"/>
          <p:nvPr/>
        </p:nvSpPr>
        <p:spPr>
          <a:xfrm>
            <a:off x="1324753" y="6064542"/>
            <a:ext cx="6827240" cy="646331"/>
          </a:xfrm>
          <a:prstGeom prst="rect">
            <a:avLst/>
          </a:prstGeom>
          <a:noFill/>
        </p:spPr>
        <p:txBody>
          <a:bodyPr wrap="square" rtlCol="0">
            <a:spAutoFit/>
          </a:bodyPr>
          <a:lstStyle/>
          <a:p>
            <a:r>
              <a:rPr lang="en-US" b="1" dirty="0" smtClean="0"/>
              <a:t>Hole collector                    </a:t>
            </a:r>
            <a:r>
              <a:rPr lang="en-US" b="1" dirty="0" err="1" smtClean="0"/>
              <a:t>Photoabsorber</a:t>
            </a:r>
            <a:r>
              <a:rPr lang="en-US" b="1" dirty="0" smtClean="0"/>
              <a:t>                      Electron collector</a:t>
            </a:r>
          </a:p>
          <a:p>
            <a:r>
              <a:rPr lang="en-US" b="1" dirty="0"/>
              <a:t> </a:t>
            </a:r>
            <a:r>
              <a:rPr lang="en-US" b="1" dirty="0" smtClean="0"/>
              <a:t>                                               (usually Si)</a:t>
            </a:r>
            <a:endParaRPr lang="en-US" b="1" dirty="0"/>
          </a:p>
        </p:txBody>
      </p:sp>
      <p:sp>
        <p:nvSpPr>
          <p:cNvPr id="4" name="Rectangle 3"/>
          <p:cNvSpPr/>
          <p:nvPr/>
        </p:nvSpPr>
        <p:spPr>
          <a:xfrm>
            <a:off x="2568539" y="2794571"/>
            <a:ext cx="3729519" cy="6678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568539" y="4756935"/>
            <a:ext cx="3729519" cy="760287"/>
          </a:xfrm>
          <a:prstGeom prst="rect">
            <a:avLst/>
          </a:prstGeom>
          <a:solidFill>
            <a:srgbClr val="C0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738373" y="3905188"/>
            <a:ext cx="439801" cy="369332"/>
          </a:xfrm>
          <a:prstGeom prst="rect">
            <a:avLst/>
          </a:prstGeom>
          <a:noFill/>
        </p:spPr>
        <p:txBody>
          <a:bodyPr wrap="square" rtlCol="0">
            <a:spAutoFit/>
          </a:bodyPr>
          <a:lstStyle/>
          <a:p>
            <a:r>
              <a:rPr lang="en-US" dirty="0" smtClean="0">
                <a:solidFill>
                  <a:srgbClr val="C00000"/>
                </a:solidFill>
              </a:rPr>
              <a:t>h</a:t>
            </a:r>
            <a:r>
              <a:rPr lang="el-GR" dirty="0" smtClean="0">
                <a:solidFill>
                  <a:srgbClr val="C00000"/>
                </a:solidFill>
                <a:latin typeface="Calibri"/>
              </a:rPr>
              <a:t>ν</a:t>
            </a:r>
            <a:endParaRPr lang="en-US" dirty="0">
              <a:solidFill>
                <a:srgbClr val="C00000"/>
              </a:solidFill>
            </a:endParaRPr>
          </a:p>
        </p:txBody>
      </p:sp>
      <p:sp>
        <p:nvSpPr>
          <p:cNvPr id="50" name="TextBox 49"/>
          <p:cNvSpPr txBox="1"/>
          <p:nvPr/>
        </p:nvSpPr>
        <p:spPr>
          <a:xfrm>
            <a:off x="3226941" y="3093059"/>
            <a:ext cx="378630" cy="369332"/>
          </a:xfrm>
          <a:prstGeom prst="rect">
            <a:avLst/>
          </a:prstGeom>
          <a:noFill/>
        </p:spPr>
        <p:txBody>
          <a:bodyPr wrap="none" rtlCol="0">
            <a:spAutoFit/>
          </a:bodyPr>
          <a:lstStyle/>
          <a:p>
            <a:r>
              <a:rPr lang="en-US" dirty="0" smtClean="0"/>
              <a:t>e</a:t>
            </a:r>
            <a:r>
              <a:rPr lang="en-US" baseline="30000" dirty="0" smtClean="0"/>
              <a:t>‒</a:t>
            </a:r>
            <a:endParaRPr lang="en-US" baseline="30000" dirty="0"/>
          </a:p>
        </p:txBody>
      </p:sp>
      <p:sp>
        <p:nvSpPr>
          <p:cNvPr id="53" name="TextBox 52"/>
          <p:cNvSpPr txBox="1"/>
          <p:nvPr/>
        </p:nvSpPr>
        <p:spPr>
          <a:xfrm>
            <a:off x="4738373" y="3093059"/>
            <a:ext cx="378630" cy="369332"/>
          </a:xfrm>
          <a:prstGeom prst="rect">
            <a:avLst/>
          </a:prstGeom>
          <a:noFill/>
        </p:spPr>
        <p:txBody>
          <a:bodyPr wrap="none" rtlCol="0">
            <a:spAutoFit/>
          </a:bodyPr>
          <a:lstStyle/>
          <a:p>
            <a:r>
              <a:rPr lang="en-US" dirty="0" smtClean="0"/>
              <a:t>e</a:t>
            </a:r>
            <a:r>
              <a:rPr lang="en-US" baseline="30000" dirty="0" smtClean="0"/>
              <a:t>‒</a:t>
            </a:r>
            <a:endParaRPr lang="en-US" baseline="30000" dirty="0"/>
          </a:p>
        </p:txBody>
      </p:sp>
      <p:sp>
        <p:nvSpPr>
          <p:cNvPr id="55" name="TextBox 54"/>
          <p:cNvSpPr txBox="1"/>
          <p:nvPr/>
        </p:nvSpPr>
        <p:spPr>
          <a:xfrm>
            <a:off x="4054668" y="3100177"/>
            <a:ext cx="378630" cy="369332"/>
          </a:xfrm>
          <a:prstGeom prst="rect">
            <a:avLst/>
          </a:prstGeom>
          <a:noFill/>
        </p:spPr>
        <p:txBody>
          <a:bodyPr wrap="none" rtlCol="0">
            <a:spAutoFit/>
          </a:bodyPr>
          <a:lstStyle/>
          <a:p>
            <a:r>
              <a:rPr lang="en-US" dirty="0" smtClean="0"/>
              <a:t>e</a:t>
            </a:r>
            <a:r>
              <a:rPr lang="en-US" baseline="30000" dirty="0" smtClean="0"/>
              <a:t>‒</a:t>
            </a:r>
            <a:endParaRPr lang="en-US" baseline="30000" dirty="0"/>
          </a:p>
        </p:txBody>
      </p:sp>
      <p:sp>
        <p:nvSpPr>
          <p:cNvPr id="56" name="Rectangle 55"/>
          <p:cNvSpPr/>
          <p:nvPr/>
        </p:nvSpPr>
        <p:spPr>
          <a:xfrm>
            <a:off x="3413852" y="4767746"/>
            <a:ext cx="383438" cy="369332"/>
          </a:xfrm>
          <a:prstGeom prst="rect">
            <a:avLst/>
          </a:prstGeom>
        </p:spPr>
        <p:txBody>
          <a:bodyPr wrap="none">
            <a:spAutoFit/>
          </a:bodyPr>
          <a:lstStyle/>
          <a:p>
            <a:r>
              <a:rPr lang="en-US" dirty="0"/>
              <a:t>h</a:t>
            </a:r>
            <a:r>
              <a:rPr lang="en-US" baseline="30000" dirty="0"/>
              <a:t>+</a:t>
            </a:r>
            <a:endParaRPr lang="en-US" dirty="0"/>
          </a:p>
        </p:txBody>
      </p:sp>
      <p:sp>
        <p:nvSpPr>
          <p:cNvPr id="57" name="Rectangle 56"/>
          <p:cNvSpPr/>
          <p:nvPr/>
        </p:nvSpPr>
        <p:spPr>
          <a:xfrm>
            <a:off x="4738374" y="4756935"/>
            <a:ext cx="383438" cy="369332"/>
          </a:xfrm>
          <a:prstGeom prst="rect">
            <a:avLst/>
          </a:prstGeom>
        </p:spPr>
        <p:txBody>
          <a:bodyPr wrap="none">
            <a:spAutoFit/>
          </a:bodyPr>
          <a:lstStyle/>
          <a:p>
            <a:r>
              <a:rPr lang="en-US" dirty="0"/>
              <a:t>h</a:t>
            </a:r>
            <a:r>
              <a:rPr lang="en-US" baseline="30000" dirty="0"/>
              <a:t>+</a:t>
            </a:r>
            <a:endParaRPr lang="en-US" dirty="0"/>
          </a:p>
        </p:txBody>
      </p:sp>
      <p:sp>
        <p:nvSpPr>
          <p:cNvPr id="58" name="Rectangle 57"/>
          <p:cNvSpPr/>
          <p:nvPr/>
        </p:nvSpPr>
        <p:spPr>
          <a:xfrm>
            <a:off x="4008855" y="4756935"/>
            <a:ext cx="383438" cy="369332"/>
          </a:xfrm>
          <a:prstGeom prst="rect">
            <a:avLst/>
          </a:prstGeom>
        </p:spPr>
        <p:txBody>
          <a:bodyPr wrap="none">
            <a:spAutoFit/>
          </a:bodyPr>
          <a:lstStyle/>
          <a:p>
            <a:r>
              <a:rPr lang="en-US" dirty="0"/>
              <a:t>h</a:t>
            </a:r>
            <a:r>
              <a:rPr lang="en-US" baseline="30000" dirty="0"/>
              <a:t>+</a:t>
            </a:r>
            <a:endParaRPr lang="en-US" dirty="0"/>
          </a:p>
        </p:txBody>
      </p:sp>
      <p:sp>
        <p:nvSpPr>
          <p:cNvPr id="7" name="Rectangle 6"/>
          <p:cNvSpPr/>
          <p:nvPr/>
        </p:nvSpPr>
        <p:spPr>
          <a:xfrm>
            <a:off x="6349429" y="2794571"/>
            <a:ext cx="616450" cy="791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349429" y="4941601"/>
            <a:ext cx="616450" cy="719460"/>
          </a:xfrm>
          <a:prstGeom prst="rect">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1899006" y="2718803"/>
            <a:ext cx="616450" cy="558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1899006" y="4602823"/>
            <a:ext cx="616450" cy="750282"/>
          </a:xfrm>
          <a:prstGeom prst="rect">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2015512" y="4550814"/>
            <a:ext cx="383438" cy="369332"/>
          </a:xfrm>
          <a:prstGeom prst="rect">
            <a:avLst/>
          </a:prstGeom>
        </p:spPr>
        <p:txBody>
          <a:bodyPr wrap="none">
            <a:spAutoFit/>
          </a:bodyPr>
          <a:lstStyle/>
          <a:p>
            <a:r>
              <a:rPr lang="en-US" dirty="0"/>
              <a:t>h</a:t>
            </a:r>
            <a:r>
              <a:rPr lang="en-US" baseline="30000" dirty="0"/>
              <a:t>+</a:t>
            </a:r>
            <a:endParaRPr lang="en-US" dirty="0"/>
          </a:p>
        </p:txBody>
      </p:sp>
      <p:cxnSp>
        <p:nvCxnSpPr>
          <p:cNvPr id="14" name="Curved Connector 13"/>
          <p:cNvCxnSpPr/>
          <p:nvPr/>
        </p:nvCxnSpPr>
        <p:spPr>
          <a:xfrm rot="10800000">
            <a:off x="2398951" y="4735480"/>
            <a:ext cx="827991" cy="216932"/>
          </a:xfrm>
          <a:prstGeom prst="curvedConnector3">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2" name="Curved Connector 61"/>
          <p:cNvCxnSpPr/>
          <p:nvPr/>
        </p:nvCxnSpPr>
        <p:spPr>
          <a:xfrm>
            <a:off x="6061754" y="3284842"/>
            <a:ext cx="595900" cy="177549"/>
          </a:xfrm>
          <a:prstGeom prst="curvedConnector3">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6637104" y="3245459"/>
            <a:ext cx="378630" cy="369332"/>
          </a:xfrm>
          <a:prstGeom prst="rect">
            <a:avLst/>
          </a:prstGeom>
          <a:noFill/>
        </p:spPr>
        <p:txBody>
          <a:bodyPr wrap="none" rtlCol="0">
            <a:spAutoFit/>
          </a:bodyPr>
          <a:lstStyle/>
          <a:p>
            <a:r>
              <a:rPr lang="en-US" dirty="0" smtClean="0"/>
              <a:t>e</a:t>
            </a:r>
            <a:r>
              <a:rPr lang="en-US" baseline="30000" dirty="0" smtClean="0"/>
              <a:t>‒</a:t>
            </a:r>
            <a:endParaRPr lang="en-US" baseline="30000" dirty="0"/>
          </a:p>
        </p:txBody>
      </p:sp>
      <p:cxnSp>
        <p:nvCxnSpPr>
          <p:cNvPr id="22" name="Elbow Connector 21"/>
          <p:cNvCxnSpPr>
            <a:stCxn id="11" idx="2"/>
          </p:cNvCxnSpPr>
          <p:nvPr/>
        </p:nvCxnSpPr>
        <p:spPr>
          <a:xfrm rot="16200000" flipH="1">
            <a:off x="7397394" y="4921321"/>
            <a:ext cx="236305" cy="1715784"/>
          </a:xfrm>
          <a:prstGeom prst="bentConnector2">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Elbow Connector 63"/>
          <p:cNvCxnSpPr/>
          <p:nvPr/>
        </p:nvCxnSpPr>
        <p:spPr>
          <a:xfrm rot="10800000" flipV="1">
            <a:off x="493164" y="5351390"/>
            <a:ext cx="1714070" cy="545976"/>
          </a:xfrm>
          <a:prstGeom prst="bentConnector3">
            <a:avLst>
              <a:gd name="adj1" fmla="val -949"/>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08433" y="5470489"/>
            <a:ext cx="1411733" cy="307777"/>
          </a:xfrm>
          <a:prstGeom prst="rect">
            <a:avLst/>
          </a:prstGeom>
          <a:noFill/>
        </p:spPr>
        <p:txBody>
          <a:bodyPr wrap="none" rtlCol="0">
            <a:spAutoFit/>
          </a:bodyPr>
          <a:lstStyle/>
          <a:p>
            <a:r>
              <a:rPr lang="en-US" sz="1400" dirty="0" smtClean="0"/>
              <a:t>Positive terminal</a:t>
            </a:r>
            <a:endParaRPr lang="en-US" sz="1400" dirty="0"/>
          </a:p>
        </p:txBody>
      </p:sp>
      <p:sp>
        <p:nvSpPr>
          <p:cNvPr id="65" name="TextBox 64"/>
          <p:cNvSpPr txBox="1"/>
          <p:nvPr/>
        </p:nvSpPr>
        <p:spPr>
          <a:xfrm>
            <a:off x="7040664" y="5454578"/>
            <a:ext cx="1487267" cy="307777"/>
          </a:xfrm>
          <a:prstGeom prst="rect">
            <a:avLst/>
          </a:prstGeom>
          <a:noFill/>
        </p:spPr>
        <p:txBody>
          <a:bodyPr wrap="none" rtlCol="0">
            <a:spAutoFit/>
          </a:bodyPr>
          <a:lstStyle/>
          <a:p>
            <a:r>
              <a:rPr lang="en-US" sz="1400" dirty="0" smtClean="0"/>
              <a:t>Negative terminal</a:t>
            </a:r>
            <a:endParaRPr lang="en-US" sz="1400" dirty="0"/>
          </a:p>
        </p:txBody>
      </p:sp>
      <p:cxnSp>
        <p:nvCxnSpPr>
          <p:cNvPr id="70" name="Straight Connector 69"/>
          <p:cNvCxnSpPr/>
          <p:nvPr/>
        </p:nvCxnSpPr>
        <p:spPr>
          <a:xfrm>
            <a:off x="2515456" y="4602823"/>
            <a:ext cx="5395645" cy="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349429" y="3583969"/>
            <a:ext cx="1614755" cy="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V="1">
            <a:off x="7515546" y="3585681"/>
            <a:ext cx="0" cy="1017142"/>
          </a:xfrm>
          <a:prstGeom prst="straightConnector1">
            <a:avLst/>
          </a:prstGeom>
          <a:ln w="3175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7561319" y="3889777"/>
            <a:ext cx="445956" cy="369332"/>
          </a:xfrm>
          <a:prstGeom prst="rect">
            <a:avLst/>
          </a:prstGeom>
          <a:noFill/>
        </p:spPr>
        <p:txBody>
          <a:bodyPr wrap="none" rtlCol="0">
            <a:spAutoFit/>
          </a:bodyPr>
          <a:lstStyle/>
          <a:p>
            <a:r>
              <a:rPr lang="el-GR" dirty="0" smtClean="0">
                <a:latin typeface="Calibri"/>
              </a:rPr>
              <a:t>Δ</a:t>
            </a:r>
            <a:r>
              <a:rPr lang="en-US" dirty="0" smtClean="0">
                <a:latin typeface="Calibri"/>
              </a:rPr>
              <a:t>V</a:t>
            </a:r>
            <a:endParaRPr lang="en-US" dirty="0"/>
          </a:p>
        </p:txBody>
      </p:sp>
    </p:spTree>
    <p:extLst>
      <p:ext uri="{BB962C8B-B14F-4D97-AF65-F5344CB8AC3E}">
        <p14:creationId xmlns:p14="http://schemas.microsoft.com/office/powerpoint/2010/main" val="953166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421" y="37471"/>
            <a:ext cx="8581061" cy="1143000"/>
          </a:xfrm>
        </p:spPr>
        <p:txBody>
          <a:bodyPr>
            <a:normAutofit/>
          </a:bodyPr>
          <a:lstStyle/>
          <a:p>
            <a:r>
              <a:rPr lang="en-US" dirty="0" smtClean="0">
                <a:solidFill>
                  <a:srgbClr val="C00000"/>
                </a:solidFill>
                <a:latin typeface="Times New Roman" panose="02020603050405020304" pitchFamily="18" charset="0"/>
                <a:cs typeface="Times New Roman" panose="02020603050405020304" pitchFamily="18" charset="0"/>
              </a:rPr>
              <a:t>Insulators</a:t>
            </a:r>
            <a:endParaRPr lang="en-US" dirty="0"/>
          </a:p>
        </p:txBody>
      </p:sp>
      <p:sp>
        <p:nvSpPr>
          <p:cNvPr id="3" name="TextBox 2"/>
          <p:cNvSpPr txBox="1"/>
          <p:nvPr/>
        </p:nvSpPr>
        <p:spPr>
          <a:xfrm>
            <a:off x="919049" y="4939625"/>
            <a:ext cx="7772400" cy="830997"/>
          </a:xfrm>
          <a:prstGeom prst="rect">
            <a:avLst/>
          </a:prstGeom>
          <a:noFill/>
        </p:spPr>
        <p:txBody>
          <a:bodyPr wrap="square" rtlCol="0">
            <a:spAutoFit/>
          </a:bodyPr>
          <a:lstStyle/>
          <a:p>
            <a:r>
              <a:rPr lang="en-US" sz="2400" b="1" u="sng" dirty="0" smtClean="0">
                <a:solidFill>
                  <a:srgbClr val="C00000"/>
                </a:solidFill>
              </a:rPr>
              <a:t>Insulators</a:t>
            </a:r>
            <a:r>
              <a:rPr lang="en-US" sz="2400" dirty="0" smtClean="0"/>
              <a:t> are just semiconductors with a really large band gap!</a:t>
            </a:r>
            <a:endParaRPr lang="en-US" sz="2400" dirty="0"/>
          </a:p>
        </p:txBody>
      </p:sp>
      <p:pic>
        <p:nvPicPr>
          <p:cNvPr id="2050" name="Picture 2" descr="Image result for semiconductor band gap"/>
          <p:cNvPicPr>
            <a:picLocks noChangeAspect="1" noChangeArrowheads="1"/>
          </p:cNvPicPr>
          <p:nvPr/>
        </p:nvPicPr>
        <p:blipFill rotWithShape="1">
          <a:blip r:embed="rId2">
            <a:extLst>
              <a:ext uri="{28A0092B-C50C-407E-A947-70E740481C1C}">
                <a14:useLocalDpi xmlns:a14="http://schemas.microsoft.com/office/drawing/2010/main" val="0"/>
              </a:ext>
            </a:extLst>
          </a:blip>
          <a:srcRect t="18633" r="63833" b="30117"/>
          <a:stretch/>
        </p:blipFill>
        <p:spPr bwMode="auto">
          <a:xfrm>
            <a:off x="676275" y="1347346"/>
            <a:ext cx="2066925" cy="19526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76300" y="3666692"/>
            <a:ext cx="2140085" cy="369332"/>
          </a:xfrm>
          <a:prstGeom prst="rect">
            <a:avLst/>
          </a:prstGeom>
          <a:noFill/>
        </p:spPr>
        <p:txBody>
          <a:bodyPr wrap="square" rtlCol="0">
            <a:spAutoFit/>
          </a:bodyPr>
          <a:lstStyle/>
          <a:p>
            <a:r>
              <a:rPr lang="en-US" b="1" dirty="0" smtClean="0"/>
              <a:t>Metal – no band gap</a:t>
            </a:r>
            <a:endParaRPr lang="en-US" b="1" dirty="0"/>
          </a:p>
        </p:txBody>
      </p:sp>
      <p:sp>
        <p:nvSpPr>
          <p:cNvPr id="15" name="TextBox 14"/>
          <p:cNvSpPr txBox="1"/>
          <p:nvPr/>
        </p:nvSpPr>
        <p:spPr>
          <a:xfrm>
            <a:off x="1709737" y="2925819"/>
            <a:ext cx="1408142" cy="369332"/>
          </a:xfrm>
          <a:prstGeom prst="rect">
            <a:avLst/>
          </a:prstGeom>
          <a:noFill/>
        </p:spPr>
        <p:txBody>
          <a:bodyPr wrap="none" rtlCol="0">
            <a:spAutoFit/>
          </a:bodyPr>
          <a:lstStyle/>
          <a:p>
            <a:r>
              <a:rPr lang="en-US" dirty="0">
                <a:solidFill>
                  <a:srgbClr val="CC0000"/>
                </a:solidFill>
              </a:rPr>
              <a:t>f</a:t>
            </a:r>
            <a:r>
              <a:rPr lang="en-US" dirty="0" smtClean="0">
                <a:solidFill>
                  <a:srgbClr val="CC0000"/>
                </a:solidFill>
              </a:rPr>
              <a:t>illed orbitals</a:t>
            </a:r>
            <a:endParaRPr lang="en-US" dirty="0">
              <a:solidFill>
                <a:srgbClr val="CC0000"/>
              </a:solidFill>
            </a:endParaRPr>
          </a:p>
        </p:txBody>
      </p:sp>
      <p:sp>
        <p:nvSpPr>
          <p:cNvPr id="19" name="TextBox 18"/>
          <p:cNvSpPr txBox="1"/>
          <p:nvPr/>
        </p:nvSpPr>
        <p:spPr>
          <a:xfrm>
            <a:off x="1709737" y="1347346"/>
            <a:ext cx="1543371" cy="369332"/>
          </a:xfrm>
          <a:prstGeom prst="rect">
            <a:avLst/>
          </a:prstGeom>
          <a:noFill/>
        </p:spPr>
        <p:txBody>
          <a:bodyPr wrap="none" rtlCol="0">
            <a:spAutoFit/>
          </a:bodyPr>
          <a:lstStyle/>
          <a:p>
            <a:r>
              <a:rPr lang="en-US" dirty="0" smtClean="0">
                <a:solidFill>
                  <a:srgbClr val="0000FF"/>
                </a:solidFill>
              </a:rPr>
              <a:t>empty orbitals</a:t>
            </a:r>
            <a:endParaRPr lang="en-US" dirty="0">
              <a:solidFill>
                <a:srgbClr val="0000FF"/>
              </a:solidFill>
            </a:endParaRPr>
          </a:p>
        </p:txBody>
      </p:sp>
      <p:cxnSp>
        <p:nvCxnSpPr>
          <p:cNvPr id="26" name="Straight Arrow Connector 25"/>
          <p:cNvCxnSpPr/>
          <p:nvPr/>
        </p:nvCxnSpPr>
        <p:spPr>
          <a:xfrm flipH="1">
            <a:off x="1476273" y="1634313"/>
            <a:ext cx="326079" cy="282103"/>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5" idx="1"/>
          </p:cNvCxnSpPr>
          <p:nvPr/>
        </p:nvCxnSpPr>
        <p:spPr>
          <a:xfrm flipH="1" flipV="1">
            <a:off x="1383659" y="2880423"/>
            <a:ext cx="326078" cy="230062"/>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709737" y="2138992"/>
            <a:ext cx="1214033" cy="369332"/>
          </a:xfrm>
          <a:prstGeom prst="rect">
            <a:avLst/>
          </a:prstGeom>
          <a:solidFill>
            <a:schemeClr val="bg1"/>
          </a:solidFill>
        </p:spPr>
        <p:txBody>
          <a:bodyPr wrap="square" rtlCol="0">
            <a:spAutoFit/>
          </a:bodyPr>
          <a:lstStyle/>
          <a:p>
            <a:r>
              <a:rPr lang="en-US" u="sng" dirty="0" smtClean="0">
                <a:solidFill>
                  <a:srgbClr val="C00000"/>
                </a:solidFill>
              </a:rPr>
              <a:t>Fermi level</a:t>
            </a:r>
            <a:endParaRPr lang="en-US" u="sng" dirty="0">
              <a:solidFill>
                <a:srgbClr val="C00000"/>
              </a:solidFill>
            </a:endParaRPr>
          </a:p>
        </p:txBody>
      </p:sp>
      <p:grpSp>
        <p:nvGrpSpPr>
          <p:cNvPr id="4" name="Group 3"/>
          <p:cNvGrpSpPr/>
          <p:nvPr/>
        </p:nvGrpSpPr>
        <p:grpSpPr>
          <a:xfrm>
            <a:off x="3530899" y="1324844"/>
            <a:ext cx="3627339" cy="3201950"/>
            <a:chOff x="5119734" y="1189739"/>
            <a:chExt cx="3627339" cy="3201950"/>
          </a:xfrm>
        </p:grpSpPr>
        <p:grpSp>
          <p:nvGrpSpPr>
            <p:cNvPr id="29" name="Group 28"/>
            <p:cNvGrpSpPr/>
            <p:nvPr/>
          </p:nvGrpSpPr>
          <p:grpSpPr>
            <a:xfrm>
              <a:off x="5539327" y="1189739"/>
              <a:ext cx="647457" cy="1896224"/>
              <a:chOff x="6669996" y="1374702"/>
              <a:chExt cx="538199" cy="1591707"/>
            </a:xfrm>
          </p:grpSpPr>
          <p:pic>
            <p:nvPicPr>
              <p:cNvPr id="33" name="Picture 2" descr="Image result for semiconductor band gap"/>
              <p:cNvPicPr>
                <a:picLocks noChangeAspect="1" noChangeArrowheads="1"/>
              </p:cNvPicPr>
              <p:nvPr/>
            </p:nvPicPr>
            <p:blipFill rotWithShape="1">
              <a:blip r:embed="rId2">
                <a:extLst>
                  <a:ext uri="{28A0092B-C50C-407E-A947-70E740481C1C}">
                    <a14:useLocalDpi xmlns:a14="http://schemas.microsoft.com/office/drawing/2010/main" val="0"/>
                  </a:ext>
                </a:extLst>
              </a:blip>
              <a:srcRect l="49785" t="18633" r="40797" b="59236"/>
              <a:stretch/>
            </p:blipFill>
            <p:spPr bwMode="auto">
              <a:xfrm>
                <a:off x="6669996" y="1374702"/>
                <a:ext cx="538199" cy="84320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Image result for semiconductor band gap"/>
              <p:cNvPicPr>
                <a:picLocks noChangeAspect="1" noChangeArrowheads="1"/>
              </p:cNvPicPr>
              <p:nvPr/>
            </p:nvPicPr>
            <p:blipFill rotWithShape="1">
              <a:blip r:embed="rId2">
                <a:extLst>
                  <a:ext uri="{28A0092B-C50C-407E-A947-70E740481C1C}">
                    <a14:useLocalDpi xmlns:a14="http://schemas.microsoft.com/office/drawing/2010/main" val="0"/>
                  </a:ext>
                </a:extLst>
              </a:blip>
              <a:srcRect l="49785" t="49635" r="40797" b="30719"/>
              <a:stretch/>
            </p:blipFill>
            <p:spPr bwMode="auto">
              <a:xfrm>
                <a:off x="6669996" y="2217906"/>
                <a:ext cx="538198" cy="748503"/>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TextBox 35"/>
            <p:cNvSpPr txBox="1"/>
            <p:nvPr/>
          </p:nvSpPr>
          <p:spPr>
            <a:xfrm>
              <a:off x="5119734" y="3468359"/>
              <a:ext cx="2434347" cy="923330"/>
            </a:xfrm>
            <a:prstGeom prst="rect">
              <a:avLst/>
            </a:prstGeom>
            <a:noFill/>
          </p:spPr>
          <p:txBody>
            <a:bodyPr wrap="square" rtlCol="0">
              <a:spAutoFit/>
            </a:bodyPr>
            <a:lstStyle/>
            <a:p>
              <a:r>
                <a:rPr lang="en-US" b="1" dirty="0" smtClean="0"/>
                <a:t>Semiconductor – </a:t>
              </a:r>
            </a:p>
            <a:p>
              <a:r>
                <a:rPr lang="en-US" b="1" dirty="0"/>
                <a:t> </a:t>
              </a:r>
              <a:r>
                <a:rPr lang="en-US" b="1" dirty="0" smtClean="0"/>
                <a:t>small band gap </a:t>
              </a:r>
            </a:p>
            <a:p>
              <a:r>
                <a:rPr lang="en-US" b="1" dirty="0" smtClean="0"/>
                <a:t>(&lt;350 kJ/</a:t>
              </a:r>
              <a:r>
                <a:rPr lang="en-US" b="1" dirty="0" err="1" smtClean="0"/>
                <a:t>mol</a:t>
              </a:r>
              <a:r>
                <a:rPr lang="en-US" b="1" dirty="0" smtClean="0"/>
                <a:t> ~ 3.5 eV)</a:t>
              </a:r>
              <a:endParaRPr lang="en-US" b="1" dirty="0"/>
            </a:p>
          </p:txBody>
        </p:sp>
        <p:sp>
          <p:nvSpPr>
            <p:cNvPr id="31" name="TextBox 30"/>
            <p:cNvSpPr txBox="1"/>
            <p:nvPr/>
          </p:nvSpPr>
          <p:spPr>
            <a:xfrm>
              <a:off x="6207910" y="2467548"/>
              <a:ext cx="1994169" cy="646331"/>
            </a:xfrm>
            <a:prstGeom prst="rect">
              <a:avLst/>
            </a:prstGeom>
            <a:noFill/>
          </p:spPr>
          <p:txBody>
            <a:bodyPr wrap="square" rtlCol="0">
              <a:spAutoFit/>
            </a:bodyPr>
            <a:lstStyle/>
            <a:p>
              <a:r>
                <a:rPr lang="en-US" dirty="0" smtClean="0"/>
                <a:t>Filled valence </a:t>
              </a:r>
            </a:p>
            <a:p>
              <a:r>
                <a:rPr lang="en-US" dirty="0" smtClean="0"/>
                <a:t>band</a:t>
              </a:r>
              <a:endParaRPr lang="en-US" dirty="0"/>
            </a:p>
          </p:txBody>
        </p:sp>
        <p:sp>
          <p:nvSpPr>
            <p:cNvPr id="38" name="TextBox 37"/>
            <p:cNvSpPr txBox="1"/>
            <p:nvPr/>
          </p:nvSpPr>
          <p:spPr>
            <a:xfrm>
              <a:off x="6211111" y="1317093"/>
              <a:ext cx="2535962" cy="646331"/>
            </a:xfrm>
            <a:prstGeom prst="rect">
              <a:avLst/>
            </a:prstGeom>
            <a:noFill/>
          </p:spPr>
          <p:txBody>
            <a:bodyPr wrap="square" rtlCol="0">
              <a:spAutoFit/>
            </a:bodyPr>
            <a:lstStyle/>
            <a:p>
              <a:r>
                <a:rPr lang="en-US" dirty="0" smtClean="0"/>
                <a:t>Empty conduction </a:t>
              </a:r>
            </a:p>
            <a:p>
              <a:r>
                <a:rPr lang="en-US" dirty="0" smtClean="0"/>
                <a:t>band</a:t>
              </a:r>
              <a:endParaRPr lang="en-US" dirty="0"/>
            </a:p>
          </p:txBody>
        </p:sp>
      </p:grpSp>
      <p:grpSp>
        <p:nvGrpSpPr>
          <p:cNvPr id="21" name="Group 20"/>
          <p:cNvGrpSpPr/>
          <p:nvPr/>
        </p:nvGrpSpPr>
        <p:grpSpPr>
          <a:xfrm>
            <a:off x="6758780" y="1077741"/>
            <a:ext cx="662454" cy="2222230"/>
            <a:chOff x="6657529" y="1101050"/>
            <a:chExt cx="550665" cy="1865359"/>
          </a:xfrm>
        </p:grpSpPr>
        <p:pic>
          <p:nvPicPr>
            <p:cNvPr id="27" name="Picture 2" descr="Image result for semiconductor band gap"/>
            <p:cNvPicPr>
              <a:picLocks noChangeAspect="1" noChangeArrowheads="1"/>
            </p:cNvPicPr>
            <p:nvPr/>
          </p:nvPicPr>
          <p:blipFill rotWithShape="1">
            <a:blip r:embed="rId2">
              <a:extLst>
                <a:ext uri="{28A0092B-C50C-407E-A947-70E740481C1C}">
                  <a14:useLocalDpi xmlns:a14="http://schemas.microsoft.com/office/drawing/2010/main" val="0"/>
                </a:ext>
              </a:extLst>
            </a:blip>
            <a:srcRect l="49567" t="18633" r="40797" b="59236"/>
            <a:stretch/>
          </p:blipFill>
          <p:spPr bwMode="auto">
            <a:xfrm>
              <a:off x="6657529" y="1101050"/>
              <a:ext cx="550665" cy="843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semiconductor band gap"/>
            <p:cNvPicPr>
              <a:picLocks noChangeAspect="1" noChangeArrowheads="1"/>
            </p:cNvPicPr>
            <p:nvPr/>
          </p:nvPicPr>
          <p:blipFill rotWithShape="1">
            <a:blip r:embed="rId2">
              <a:extLst>
                <a:ext uri="{28A0092B-C50C-407E-A947-70E740481C1C}">
                  <a14:useLocalDpi xmlns:a14="http://schemas.microsoft.com/office/drawing/2010/main" val="0"/>
                </a:ext>
              </a:extLst>
            </a:blip>
            <a:srcRect l="49567" t="49635" r="40797" b="30719"/>
            <a:stretch/>
          </p:blipFill>
          <p:spPr bwMode="auto">
            <a:xfrm>
              <a:off x="6657529" y="2217906"/>
              <a:ext cx="550665" cy="748503"/>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TextBox 21"/>
          <p:cNvSpPr txBox="1"/>
          <p:nvPr/>
        </p:nvSpPr>
        <p:spPr>
          <a:xfrm>
            <a:off x="6330224" y="3574359"/>
            <a:ext cx="2434347" cy="923330"/>
          </a:xfrm>
          <a:prstGeom prst="rect">
            <a:avLst/>
          </a:prstGeom>
          <a:noFill/>
        </p:spPr>
        <p:txBody>
          <a:bodyPr wrap="square" rtlCol="0">
            <a:spAutoFit/>
          </a:bodyPr>
          <a:lstStyle/>
          <a:p>
            <a:r>
              <a:rPr lang="en-US" b="1" dirty="0" smtClean="0"/>
              <a:t>Insulator – </a:t>
            </a:r>
          </a:p>
          <a:p>
            <a:r>
              <a:rPr lang="en-US" b="1" dirty="0"/>
              <a:t> </a:t>
            </a:r>
            <a:r>
              <a:rPr lang="en-US" b="1" dirty="0" smtClean="0"/>
              <a:t>large band gap </a:t>
            </a:r>
          </a:p>
          <a:p>
            <a:r>
              <a:rPr lang="en-US" b="1" dirty="0" smtClean="0"/>
              <a:t>(&gt;350 kJ/</a:t>
            </a:r>
            <a:r>
              <a:rPr lang="en-US" b="1" dirty="0" err="1" smtClean="0"/>
              <a:t>mol</a:t>
            </a:r>
            <a:r>
              <a:rPr lang="en-US" b="1" dirty="0" smtClean="0"/>
              <a:t> ~ 3.5 eV)</a:t>
            </a:r>
            <a:endParaRPr lang="en-US" b="1" dirty="0"/>
          </a:p>
        </p:txBody>
      </p:sp>
      <p:sp>
        <p:nvSpPr>
          <p:cNvPr id="23" name="TextBox 22"/>
          <p:cNvSpPr txBox="1"/>
          <p:nvPr/>
        </p:nvSpPr>
        <p:spPr>
          <a:xfrm>
            <a:off x="7513653" y="2464154"/>
            <a:ext cx="997084" cy="923330"/>
          </a:xfrm>
          <a:prstGeom prst="rect">
            <a:avLst/>
          </a:prstGeom>
          <a:noFill/>
        </p:spPr>
        <p:txBody>
          <a:bodyPr wrap="square" rtlCol="0">
            <a:spAutoFit/>
          </a:bodyPr>
          <a:lstStyle/>
          <a:p>
            <a:r>
              <a:rPr lang="en-US" dirty="0" smtClean="0"/>
              <a:t>Filled </a:t>
            </a:r>
          </a:p>
          <a:p>
            <a:r>
              <a:rPr lang="en-US" dirty="0" smtClean="0"/>
              <a:t>valence </a:t>
            </a:r>
          </a:p>
          <a:p>
            <a:r>
              <a:rPr lang="en-US" dirty="0" smtClean="0"/>
              <a:t>band</a:t>
            </a:r>
            <a:endParaRPr lang="en-US" dirty="0"/>
          </a:p>
        </p:txBody>
      </p:sp>
      <p:sp>
        <p:nvSpPr>
          <p:cNvPr id="24" name="TextBox 23"/>
          <p:cNvSpPr txBox="1"/>
          <p:nvPr/>
        </p:nvSpPr>
        <p:spPr>
          <a:xfrm>
            <a:off x="7445558" y="1001040"/>
            <a:ext cx="1267981" cy="923330"/>
          </a:xfrm>
          <a:prstGeom prst="rect">
            <a:avLst/>
          </a:prstGeom>
          <a:noFill/>
        </p:spPr>
        <p:txBody>
          <a:bodyPr wrap="square" rtlCol="0">
            <a:spAutoFit/>
          </a:bodyPr>
          <a:lstStyle/>
          <a:p>
            <a:r>
              <a:rPr lang="en-US" dirty="0" smtClean="0"/>
              <a:t>Empty </a:t>
            </a:r>
          </a:p>
          <a:p>
            <a:r>
              <a:rPr lang="en-US" dirty="0" smtClean="0"/>
              <a:t>conduction </a:t>
            </a:r>
          </a:p>
          <a:p>
            <a:r>
              <a:rPr lang="en-US" dirty="0" smtClean="0"/>
              <a:t>band</a:t>
            </a:r>
            <a:endParaRPr lang="en-US" dirty="0"/>
          </a:p>
        </p:txBody>
      </p:sp>
    </p:spTree>
    <p:extLst>
      <p:ext uri="{BB962C8B-B14F-4D97-AF65-F5344CB8AC3E}">
        <p14:creationId xmlns:p14="http://schemas.microsoft.com/office/powerpoint/2010/main" val="3297200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421" y="37471"/>
            <a:ext cx="8581061" cy="1143000"/>
          </a:xfrm>
        </p:spPr>
        <p:txBody>
          <a:bodyPr>
            <a:normAutofit/>
          </a:bodyPr>
          <a:lstStyle/>
          <a:p>
            <a:r>
              <a:rPr lang="en-US" dirty="0" smtClean="0">
                <a:solidFill>
                  <a:srgbClr val="C00000"/>
                </a:solidFill>
                <a:latin typeface="Times New Roman" panose="02020603050405020304" pitchFamily="18" charset="0"/>
                <a:cs typeface="Times New Roman" panose="02020603050405020304" pitchFamily="18" charset="0"/>
              </a:rPr>
              <a:t>Superconductors</a:t>
            </a:r>
            <a:endParaRPr lang="en-US" dirty="0"/>
          </a:p>
        </p:txBody>
      </p:sp>
      <p:sp>
        <p:nvSpPr>
          <p:cNvPr id="5" name="TextBox 4"/>
          <p:cNvSpPr txBox="1"/>
          <p:nvPr/>
        </p:nvSpPr>
        <p:spPr>
          <a:xfrm>
            <a:off x="323849" y="981075"/>
            <a:ext cx="5895976" cy="5324535"/>
          </a:xfrm>
          <a:prstGeom prst="rect">
            <a:avLst/>
          </a:prstGeom>
          <a:noFill/>
        </p:spPr>
        <p:txBody>
          <a:bodyPr wrap="square" rtlCol="0">
            <a:spAutoFit/>
          </a:bodyPr>
          <a:lstStyle/>
          <a:p>
            <a:r>
              <a:rPr lang="en-US" sz="2000" dirty="0" smtClean="0"/>
              <a:t>Although metals conduct electricity very well, electrons flowing in a piece of metal lose energy by collisions with the atoms, converting their kinetic energy into vibrational motions of the metal lattice (heat).  This is called </a:t>
            </a:r>
            <a:r>
              <a:rPr lang="en-US" sz="2000" u="sng" dirty="0" smtClean="0">
                <a:solidFill>
                  <a:srgbClr val="C00000"/>
                </a:solidFill>
              </a:rPr>
              <a:t>electrical resistance</a:t>
            </a:r>
            <a:r>
              <a:rPr lang="en-US" sz="2000" dirty="0" smtClean="0"/>
              <a:t>, and it explains why tungsten filaments in incandescent lights get hot and glow, and why heaters on electric stoves glow red hot.</a:t>
            </a:r>
          </a:p>
          <a:p>
            <a:endParaRPr lang="en-US" sz="2000" dirty="0"/>
          </a:p>
          <a:p>
            <a:r>
              <a:rPr lang="en-US" sz="2000" dirty="0" smtClean="0"/>
              <a:t>In 1911, H. </a:t>
            </a:r>
            <a:r>
              <a:rPr lang="en-US" sz="2000" dirty="0" err="1" smtClean="0"/>
              <a:t>Kamerlingh</a:t>
            </a:r>
            <a:r>
              <a:rPr lang="en-US" sz="2000" dirty="0" smtClean="0"/>
              <a:t> </a:t>
            </a:r>
            <a:r>
              <a:rPr lang="en-US" sz="2000" dirty="0" err="1" smtClean="0"/>
              <a:t>Onnes</a:t>
            </a:r>
            <a:r>
              <a:rPr lang="en-US" sz="2000" dirty="0" smtClean="0"/>
              <a:t> (Dutch, the first person to liquefy helium) discovered that when it was cooled below 4.15 K, mercury </a:t>
            </a:r>
            <a:r>
              <a:rPr lang="en-US" sz="2000" b="1" dirty="0" smtClean="0"/>
              <a:t>lost all resistance </a:t>
            </a:r>
            <a:r>
              <a:rPr lang="en-US" sz="2000" dirty="0" smtClean="0"/>
              <a:t>to electrical current.  Many other </a:t>
            </a:r>
            <a:r>
              <a:rPr lang="en-US" sz="2000" u="sng" dirty="0" smtClean="0">
                <a:solidFill>
                  <a:srgbClr val="C00000"/>
                </a:solidFill>
              </a:rPr>
              <a:t>superconductors</a:t>
            </a:r>
            <a:r>
              <a:rPr lang="en-US" sz="2000" dirty="0" smtClean="0"/>
              <a:t> have since been discovered.  In all cases, above a certain temperature (the </a:t>
            </a:r>
            <a:r>
              <a:rPr lang="en-US" sz="2000" u="sng" dirty="0" smtClean="0">
                <a:solidFill>
                  <a:srgbClr val="C00000"/>
                </a:solidFill>
              </a:rPr>
              <a:t>transition temperature</a:t>
            </a:r>
            <a:r>
              <a:rPr lang="en-US" sz="2000" dirty="0" smtClean="0"/>
              <a:t> or </a:t>
            </a:r>
            <a:r>
              <a:rPr lang="en-US" sz="2000" u="sng" dirty="0" smtClean="0">
                <a:solidFill>
                  <a:srgbClr val="C00000"/>
                </a:solidFill>
              </a:rPr>
              <a:t>critical temperature</a:t>
            </a:r>
            <a:r>
              <a:rPr lang="en-US" sz="2000" dirty="0" smtClean="0"/>
              <a:t>, T</a:t>
            </a:r>
            <a:r>
              <a:rPr lang="en-US" sz="2000" baseline="-25000" dirty="0" smtClean="0"/>
              <a:t>c</a:t>
            </a:r>
            <a:r>
              <a:rPr lang="en-US" sz="2000" dirty="0" smtClean="0"/>
              <a:t>) the material has resistance (often it is not a particularly good conductor), but below T</a:t>
            </a:r>
            <a:r>
              <a:rPr lang="en-US" sz="2000" baseline="-25000" dirty="0" smtClean="0"/>
              <a:t>c</a:t>
            </a:r>
            <a:r>
              <a:rPr lang="en-US" sz="2000" dirty="0" smtClean="0"/>
              <a:t> all resistance vanishes.</a:t>
            </a:r>
          </a:p>
        </p:txBody>
      </p:sp>
      <p:sp>
        <p:nvSpPr>
          <p:cNvPr id="7" name="TextBox 6"/>
          <p:cNvSpPr txBox="1"/>
          <p:nvPr/>
        </p:nvSpPr>
        <p:spPr>
          <a:xfrm>
            <a:off x="6324600" y="1123950"/>
            <a:ext cx="2733675" cy="5262979"/>
          </a:xfrm>
          <a:prstGeom prst="rect">
            <a:avLst/>
          </a:prstGeom>
          <a:noFill/>
        </p:spPr>
        <p:txBody>
          <a:bodyPr wrap="square" rtlCol="0">
            <a:spAutoFit/>
          </a:bodyPr>
          <a:lstStyle/>
          <a:p>
            <a:r>
              <a:rPr lang="en-US" sz="1400" dirty="0" smtClean="0"/>
              <a:t>Material:		T</a:t>
            </a:r>
            <a:r>
              <a:rPr lang="en-US" sz="1400" baseline="-25000" dirty="0" smtClean="0"/>
              <a:t>c</a:t>
            </a:r>
            <a:r>
              <a:rPr lang="en-US" sz="1400" dirty="0" smtClean="0"/>
              <a:t>:</a:t>
            </a:r>
          </a:p>
          <a:p>
            <a:r>
              <a:rPr lang="en-US" sz="1400" dirty="0" smtClean="0"/>
              <a:t>Hg		4.15 K</a:t>
            </a:r>
          </a:p>
          <a:p>
            <a:r>
              <a:rPr lang="en-US" sz="1400" dirty="0" err="1" smtClean="0"/>
              <a:t>Pb</a:t>
            </a:r>
            <a:r>
              <a:rPr lang="en-US" sz="1400" dirty="0"/>
              <a:t>	</a:t>
            </a:r>
            <a:r>
              <a:rPr lang="en-US" sz="1400" dirty="0" smtClean="0"/>
              <a:t>	7.19 K</a:t>
            </a:r>
          </a:p>
          <a:p>
            <a:r>
              <a:rPr lang="en-US" sz="1400" dirty="0" err="1" smtClean="0"/>
              <a:t>NbTi</a:t>
            </a:r>
            <a:r>
              <a:rPr lang="en-US" sz="1400" dirty="0" smtClean="0"/>
              <a:t>		10 K</a:t>
            </a:r>
          </a:p>
          <a:p>
            <a:r>
              <a:rPr lang="en-US" sz="1400" dirty="0" smtClean="0"/>
              <a:t>Nb</a:t>
            </a:r>
            <a:r>
              <a:rPr lang="en-US" sz="1400" baseline="-25000" dirty="0" smtClean="0"/>
              <a:t>3</a:t>
            </a:r>
            <a:r>
              <a:rPr lang="en-US" sz="1400" dirty="0" smtClean="0"/>
              <a:t>Al		18 K</a:t>
            </a:r>
          </a:p>
          <a:p>
            <a:r>
              <a:rPr lang="en-US" sz="1400" dirty="0" smtClean="0"/>
              <a:t>Nb</a:t>
            </a:r>
            <a:r>
              <a:rPr lang="en-US" sz="1400" baseline="-25000" dirty="0" smtClean="0"/>
              <a:t>3</a:t>
            </a:r>
            <a:r>
              <a:rPr lang="en-US" sz="1400" dirty="0" smtClean="0"/>
              <a:t>Ge		23.2 K</a:t>
            </a:r>
          </a:p>
          <a:p>
            <a:r>
              <a:rPr lang="en-US" sz="1400" dirty="0" smtClean="0"/>
              <a:t>C</a:t>
            </a:r>
            <a:r>
              <a:rPr lang="en-US" sz="1400" baseline="-25000" dirty="0" smtClean="0"/>
              <a:t>60</a:t>
            </a:r>
            <a:r>
              <a:rPr lang="en-US" sz="1400" dirty="0" smtClean="0"/>
              <a:t>Cs</a:t>
            </a:r>
            <a:r>
              <a:rPr lang="en-US" sz="1400" baseline="-25000" dirty="0" smtClean="0"/>
              <a:t>2</a:t>
            </a:r>
            <a:r>
              <a:rPr lang="en-US" sz="1400" dirty="0" smtClean="0"/>
              <a:t>Rb		33 K</a:t>
            </a:r>
          </a:p>
          <a:p>
            <a:r>
              <a:rPr lang="en-US" sz="1400" dirty="0" smtClean="0"/>
              <a:t>MgB</a:t>
            </a:r>
            <a:r>
              <a:rPr lang="en-US" sz="1400" baseline="-25000" dirty="0" smtClean="0"/>
              <a:t>2</a:t>
            </a:r>
            <a:r>
              <a:rPr lang="en-US" sz="1400" dirty="0" smtClean="0"/>
              <a:t>		39 K</a:t>
            </a:r>
          </a:p>
          <a:p>
            <a:r>
              <a:rPr lang="en-US" sz="1400" dirty="0" smtClean="0">
                <a:solidFill>
                  <a:srgbClr val="C00000"/>
                </a:solidFill>
              </a:rPr>
              <a:t>YBa</a:t>
            </a:r>
            <a:r>
              <a:rPr lang="en-US" sz="1400" baseline="-25000" dirty="0" smtClean="0">
                <a:solidFill>
                  <a:srgbClr val="C00000"/>
                </a:solidFill>
              </a:rPr>
              <a:t>2</a:t>
            </a:r>
            <a:r>
              <a:rPr lang="en-US" sz="1400" dirty="0" smtClean="0">
                <a:solidFill>
                  <a:srgbClr val="C00000"/>
                </a:solidFill>
              </a:rPr>
              <a:t>Cu</a:t>
            </a:r>
            <a:r>
              <a:rPr lang="en-US" sz="1400" baseline="-25000" dirty="0" smtClean="0">
                <a:solidFill>
                  <a:srgbClr val="C00000"/>
                </a:solidFill>
              </a:rPr>
              <a:t>3</a:t>
            </a:r>
            <a:r>
              <a:rPr lang="en-US" sz="1400" dirty="0" smtClean="0">
                <a:solidFill>
                  <a:srgbClr val="C00000"/>
                </a:solidFill>
              </a:rPr>
              <a:t>O</a:t>
            </a:r>
            <a:r>
              <a:rPr lang="en-US" sz="1400" baseline="-25000" dirty="0" smtClean="0">
                <a:solidFill>
                  <a:srgbClr val="C00000"/>
                </a:solidFill>
              </a:rPr>
              <a:t>7</a:t>
            </a:r>
            <a:r>
              <a:rPr lang="en-US" sz="1400" dirty="0" smtClean="0">
                <a:solidFill>
                  <a:srgbClr val="C00000"/>
                </a:solidFill>
              </a:rPr>
              <a:t>		92 K</a:t>
            </a:r>
          </a:p>
          <a:p>
            <a:r>
              <a:rPr lang="en-US" sz="1400" dirty="0" smtClean="0">
                <a:solidFill>
                  <a:srgbClr val="C00000"/>
                </a:solidFill>
              </a:rPr>
              <a:t>Bi</a:t>
            </a:r>
            <a:r>
              <a:rPr lang="en-US" sz="1400" baseline="-25000" dirty="0" smtClean="0">
                <a:solidFill>
                  <a:srgbClr val="C00000"/>
                </a:solidFill>
              </a:rPr>
              <a:t>2</a:t>
            </a:r>
            <a:r>
              <a:rPr lang="en-US" sz="1400" dirty="0" smtClean="0">
                <a:solidFill>
                  <a:srgbClr val="C00000"/>
                </a:solidFill>
              </a:rPr>
              <a:t>Sr</a:t>
            </a:r>
            <a:r>
              <a:rPr lang="en-US" sz="1400" baseline="-25000" dirty="0" smtClean="0">
                <a:solidFill>
                  <a:srgbClr val="C00000"/>
                </a:solidFill>
              </a:rPr>
              <a:t>2</a:t>
            </a:r>
            <a:r>
              <a:rPr lang="en-US" sz="1400" dirty="0" smtClean="0">
                <a:solidFill>
                  <a:srgbClr val="C00000"/>
                </a:solidFill>
              </a:rPr>
              <a:t>Ca</a:t>
            </a:r>
            <a:r>
              <a:rPr lang="en-US" sz="1400" baseline="-25000" dirty="0" smtClean="0">
                <a:solidFill>
                  <a:srgbClr val="C00000"/>
                </a:solidFill>
              </a:rPr>
              <a:t>2</a:t>
            </a:r>
            <a:r>
              <a:rPr lang="en-US" sz="1400" dirty="0" smtClean="0">
                <a:solidFill>
                  <a:srgbClr val="C00000"/>
                </a:solidFill>
              </a:rPr>
              <a:t>Cu</a:t>
            </a:r>
            <a:r>
              <a:rPr lang="en-US" sz="1400" baseline="-25000" dirty="0" smtClean="0">
                <a:solidFill>
                  <a:srgbClr val="C00000"/>
                </a:solidFill>
              </a:rPr>
              <a:t>3</a:t>
            </a:r>
            <a:r>
              <a:rPr lang="en-US" sz="1400" dirty="0" smtClean="0">
                <a:solidFill>
                  <a:srgbClr val="C00000"/>
                </a:solidFill>
              </a:rPr>
              <a:t>O</a:t>
            </a:r>
            <a:r>
              <a:rPr lang="en-US" sz="1400" baseline="-25000" dirty="0" smtClean="0">
                <a:solidFill>
                  <a:srgbClr val="C00000"/>
                </a:solidFill>
              </a:rPr>
              <a:t>10</a:t>
            </a:r>
            <a:r>
              <a:rPr lang="en-US" sz="1400" dirty="0" smtClean="0">
                <a:solidFill>
                  <a:srgbClr val="C00000"/>
                </a:solidFill>
              </a:rPr>
              <a:t>	110 K</a:t>
            </a:r>
          </a:p>
          <a:p>
            <a:r>
              <a:rPr lang="en-US" sz="1400" dirty="0" smtClean="0">
                <a:solidFill>
                  <a:srgbClr val="C00000"/>
                </a:solidFill>
              </a:rPr>
              <a:t>Tl</a:t>
            </a:r>
            <a:r>
              <a:rPr lang="en-US" sz="1400" baseline="-25000" dirty="0" smtClean="0">
                <a:solidFill>
                  <a:srgbClr val="C00000"/>
                </a:solidFill>
              </a:rPr>
              <a:t>2</a:t>
            </a:r>
            <a:r>
              <a:rPr lang="en-US" sz="1400" dirty="0" smtClean="0">
                <a:solidFill>
                  <a:srgbClr val="C00000"/>
                </a:solidFill>
              </a:rPr>
              <a:t>Ba</a:t>
            </a:r>
            <a:r>
              <a:rPr lang="en-US" sz="1400" baseline="-25000" dirty="0" smtClean="0">
                <a:solidFill>
                  <a:srgbClr val="C00000"/>
                </a:solidFill>
              </a:rPr>
              <a:t>2</a:t>
            </a:r>
            <a:r>
              <a:rPr lang="en-US" sz="1400" dirty="0" smtClean="0">
                <a:solidFill>
                  <a:srgbClr val="C00000"/>
                </a:solidFill>
              </a:rPr>
              <a:t>Ca</a:t>
            </a:r>
            <a:r>
              <a:rPr lang="en-US" sz="1400" baseline="-25000" dirty="0" smtClean="0">
                <a:solidFill>
                  <a:srgbClr val="C00000"/>
                </a:solidFill>
              </a:rPr>
              <a:t>2</a:t>
            </a:r>
            <a:r>
              <a:rPr lang="en-US" sz="1400" dirty="0" smtClean="0">
                <a:solidFill>
                  <a:srgbClr val="C00000"/>
                </a:solidFill>
              </a:rPr>
              <a:t>Cu</a:t>
            </a:r>
            <a:r>
              <a:rPr lang="en-US" sz="1400" baseline="-25000" dirty="0" smtClean="0">
                <a:solidFill>
                  <a:srgbClr val="C00000"/>
                </a:solidFill>
              </a:rPr>
              <a:t>3</a:t>
            </a:r>
            <a:r>
              <a:rPr lang="en-US" sz="1400" dirty="0" smtClean="0">
                <a:solidFill>
                  <a:srgbClr val="C00000"/>
                </a:solidFill>
              </a:rPr>
              <a:t>O</a:t>
            </a:r>
            <a:r>
              <a:rPr lang="en-US" sz="1400" baseline="-25000" dirty="0" smtClean="0">
                <a:solidFill>
                  <a:srgbClr val="C00000"/>
                </a:solidFill>
              </a:rPr>
              <a:t>10</a:t>
            </a:r>
            <a:r>
              <a:rPr lang="en-US" sz="1400" dirty="0" smtClean="0">
                <a:solidFill>
                  <a:srgbClr val="C00000"/>
                </a:solidFill>
              </a:rPr>
              <a:t>	125 K</a:t>
            </a:r>
          </a:p>
          <a:p>
            <a:r>
              <a:rPr lang="en-US" sz="1400" dirty="0" smtClean="0">
                <a:solidFill>
                  <a:srgbClr val="C00000"/>
                </a:solidFill>
              </a:rPr>
              <a:t>HgBa</a:t>
            </a:r>
            <a:r>
              <a:rPr lang="en-US" sz="1400" baseline="-25000" dirty="0" smtClean="0">
                <a:solidFill>
                  <a:srgbClr val="C00000"/>
                </a:solidFill>
              </a:rPr>
              <a:t>2</a:t>
            </a:r>
            <a:r>
              <a:rPr lang="en-US" sz="1400" dirty="0" smtClean="0">
                <a:solidFill>
                  <a:srgbClr val="C00000"/>
                </a:solidFill>
              </a:rPr>
              <a:t>Ca</a:t>
            </a:r>
            <a:r>
              <a:rPr lang="en-US" sz="1400" baseline="-25000" dirty="0" smtClean="0">
                <a:solidFill>
                  <a:srgbClr val="C00000"/>
                </a:solidFill>
              </a:rPr>
              <a:t>2</a:t>
            </a:r>
            <a:r>
              <a:rPr lang="en-US" sz="1400" dirty="0" smtClean="0">
                <a:solidFill>
                  <a:srgbClr val="C00000"/>
                </a:solidFill>
              </a:rPr>
              <a:t>Cu</a:t>
            </a:r>
            <a:r>
              <a:rPr lang="en-US" sz="1400" baseline="-25000" dirty="0" smtClean="0">
                <a:solidFill>
                  <a:srgbClr val="C00000"/>
                </a:solidFill>
              </a:rPr>
              <a:t>3</a:t>
            </a:r>
            <a:r>
              <a:rPr lang="en-US" sz="1400" dirty="0" smtClean="0">
                <a:solidFill>
                  <a:srgbClr val="C00000"/>
                </a:solidFill>
              </a:rPr>
              <a:t>O</a:t>
            </a:r>
            <a:r>
              <a:rPr lang="en-US" sz="1400" baseline="-25000" dirty="0" smtClean="0">
                <a:solidFill>
                  <a:srgbClr val="C00000"/>
                </a:solidFill>
              </a:rPr>
              <a:t>8</a:t>
            </a:r>
            <a:r>
              <a:rPr lang="en-US" sz="1400" dirty="0" smtClean="0">
                <a:solidFill>
                  <a:srgbClr val="C00000"/>
                </a:solidFill>
              </a:rPr>
              <a:t>	134 K</a:t>
            </a:r>
          </a:p>
          <a:p>
            <a:endParaRPr lang="en-US" sz="1400" dirty="0" smtClean="0"/>
          </a:p>
          <a:p>
            <a:r>
              <a:rPr lang="en-US" sz="1400" dirty="0" smtClean="0"/>
              <a:t>All in red are superconducting above the boiling point of liquid nitrogen (77 K), making the potentially very useful.</a:t>
            </a:r>
          </a:p>
          <a:p>
            <a:endParaRPr lang="en-US" sz="1400" dirty="0"/>
          </a:p>
          <a:p>
            <a:r>
              <a:rPr lang="en-US" sz="1400" dirty="0" smtClean="0"/>
              <a:t>YBa</a:t>
            </a:r>
            <a:r>
              <a:rPr lang="en-US" sz="1400" baseline="-25000" dirty="0" smtClean="0"/>
              <a:t>2</a:t>
            </a:r>
            <a:r>
              <a:rPr lang="en-US" sz="1400" dirty="0" smtClean="0"/>
              <a:t>Cu</a:t>
            </a:r>
            <a:r>
              <a:rPr lang="en-US" sz="1400" baseline="-25000" dirty="0" smtClean="0"/>
              <a:t>3</a:t>
            </a:r>
            <a:r>
              <a:rPr lang="en-US" sz="1400" dirty="0" smtClean="0"/>
              <a:t>O</a:t>
            </a:r>
            <a:r>
              <a:rPr lang="en-US" sz="1400" baseline="-25000" dirty="0" smtClean="0"/>
              <a:t>7</a:t>
            </a:r>
            <a:r>
              <a:rPr lang="en-US" sz="1400" dirty="0" smtClean="0"/>
              <a:t>, discovered in 1986, was the first “high-temperature” superconductor.  It’s discoverers J. G. Bednorz and K. A. Müller (IBM, Zurich) won the Nobel Prize in 1987 for this discovery.</a:t>
            </a:r>
            <a:endParaRPr lang="en-US" sz="1400" dirty="0"/>
          </a:p>
        </p:txBody>
      </p:sp>
    </p:spTree>
    <p:extLst>
      <p:ext uri="{BB962C8B-B14F-4D97-AF65-F5344CB8AC3E}">
        <p14:creationId xmlns:p14="http://schemas.microsoft.com/office/powerpoint/2010/main" val="1022262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421" y="37471"/>
            <a:ext cx="8581061" cy="943604"/>
          </a:xfrm>
        </p:spPr>
        <p:txBody>
          <a:bodyPr>
            <a:normAutofit/>
          </a:bodyPr>
          <a:lstStyle/>
          <a:p>
            <a:r>
              <a:rPr lang="en-US" dirty="0" smtClean="0">
                <a:solidFill>
                  <a:srgbClr val="C00000"/>
                </a:solidFill>
                <a:latin typeface="Times New Roman" panose="02020603050405020304" pitchFamily="18" charset="0"/>
                <a:cs typeface="Times New Roman" panose="02020603050405020304" pitchFamily="18" charset="0"/>
              </a:rPr>
              <a:t>What are superconductors good for?</a:t>
            </a:r>
            <a:endParaRPr lang="en-US" dirty="0"/>
          </a:p>
        </p:txBody>
      </p:sp>
      <p:sp>
        <p:nvSpPr>
          <p:cNvPr id="5" name="TextBox 4"/>
          <p:cNvSpPr txBox="1"/>
          <p:nvPr/>
        </p:nvSpPr>
        <p:spPr>
          <a:xfrm>
            <a:off x="323849" y="873314"/>
            <a:ext cx="8368088" cy="2862322"/>
          </a:xfrm>
          <a:prstGeom prst="rect">
            <a:avLst/>
          </a:prstGeom>
          <a:noFill/>
        </p:spPr>
        <p:txBody>
          <a:bodyPr wrap="square" rtlCol="0">
            <a:spAutoFit/>
          </a:bodyPr>
          <a:lstStyle/>
          <a:p>
            <a:r>
              <a:rPr lang="en-US" sz="2000" dirty="0" smtClean="0"/>
              <a:t>In an electromagnet, current traveling in a loop generates a magnetic field.  To generate an intense magnetic field requires a high current, and this means for ordinary conductors a lot of energy is lost as heat.  A superconductor avoids this problem.  The current will circulate around and around and never lose energy to heat or stop, as long as the material is kept below T</a:t>
            </a:r>
            <a:r>
              <a:rPr lang="en-US" sz="2000" baseline="-25000" dirty="0" smtClean="0"/>
              <a:t>c</a:t>
            </a:r>
            <a:r>
              <a:rPr lang="en-US" sz="2000" dirty="0" smtClean="0"/>
              <a:t>.  </a:t>
            </a:r>
          </a:p>
          <a:p>
            <a:endParaRPr lang="en-US" sz="2000" dirty="0"/>
          </a:p>
          <a:p>
            <a:r>
              <a:rPr lang="en-US" sz="2000" dirty="0" smtClean="0"/>
              <a:t>This is now used in scientific instruments based on </a:t>
            </a:r>
            <a:r>
              <a:rPr lang="en-US" sz="2000" dirty="0" smtClean="0">
                <a:solidFill>
                  <a:srgbClr val="C00000"/>
                </a:solidFill>
              </a:rPr>
              <a:t>nuclear magnetic resonance (NMR) </a:t>
            </a:r>
            <a:r>
              <a:rPr lang="en-US" sz="2000" dirty="0" smtClean="0"/>
              <a:t>spectroscopy, like </a:t>
            </a:r>
            <a:r>
              <a:rPr lang="en-US" sz="2000" u="sng" dirty="0" smtClean="0">
                <a:solidFill>
                  <a:srgbClr val="C00000"/>
                </a:solidFill>
              </a:rPr>
              <a:t>magnetic resonance imaging</a:t>
            </a:r>
            <a:r>
              <a:rPr lang="en-US" sz="2000" dirty="0" smtClean="0">
                <a:solidFill>
                  <a:srgbClr val="C00000"/>
                </a:solidFill>
              </a:rPr>
              <a:t> </a:t>
            </a:r>
            <a:r>
              <a:rPr lang="en-US" sz="2000" dirty="0" smtClean="0"/>
              <a:t>(</a:t>
            </a:r>
            <a:r>
              <a:rPr lang="en-US" sz="2000" dirty="0" smtClean="0">
                <a:solidFill>
                  <a:srgbClr val="C00000"/>
                </a:solidFill>
              </a:rPr>
              <a:t>MRI</a:t>
            </a:r>
            <a:r>
              <a:rPr lang="en-US" sz="2000" dirty="0" smtClean="0"/>
              <a:t>) instruments.  Typically, these use </a:t>
            </a:r>
            <a:r>
              <a:rPr lang="en-US" sz="2000" dirty="0" err="1" smtClean="0"/>
              <a:t>NbTi</a:t>
            </a:r>
            <a:r>
              <a:rPr lang="en-US" sz="2000" dirty="0" smtClean="0"/>
              <a:t> superconducting wires.</a:t>
            </a:r>
          </a:p>
        </p:txBody>
      </p:sp>
      <p:pic>
        <p:nvPicPr>
          <p:cNvPr id="1026" name="Picture 2" descr="Image result for MR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252" y="3710058"/>
            <a:ext cx="3810000" cy="25336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6752" y="3710058"/>
            <a:ext cx="3838865" cy="2533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902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421" y="37471"/>
            <a:ext cx="8581061" cy="1143000"/>
          </a:xfrm>
        </p:spPr>
        <p:txBody>
          <a:bodyPr>
            <a:normAutofit/>
          </a:bodyPr>
          <a:lstStyle/>
          <a:p>
            <a:r>
              <a:rPr lang="en-US" dirty="0" smtClean="0">
                <a:solidFill>
                  <a:srgbClr val="C00000"/>
                </a:solidFill>
                <a:latin typeface="Times New Roman" panose="02020603050405020304" pitchFamily="18" charset="0"/>
                <a:cs typeface="Times New Roman" panose="02020603050405020304" pitchFamily="18" charset="0"/>
              </a:rPr>
              <a:t>What are superconductors good for?</a:t>
            </a:r>
            <a:endParaRPr lang="en-US" dirty="0"/>
          </a:p>
        </p:txBody>
      </p:sp>
      <p:sp>
        <p:nvSpPr>
          <p:cNvPr id="5" name="TextBox 4"/>
          <p:cNvSpPr txBox="1"/>
          <p:nvPr/>
        </p:nvSpPr>
        <p:spPr>
          <a:xfrm>
            <a:off x="323849" y="981075"/>
            <a:ext cx="8368088" cy="1323439"/>
          </a:xfrm>
          <a:prstGeom prst="rect">
            <a:avLst/>
          </a:prstGeom>
          <a:noFill/>
        </p:spPr>
        <p:txBody>
          <a:bodyPr wrap="square" rtlCol="0">
            <a:spAutoFit/>
          </a:bodyPr>
          <a:lstStyle/>
          <a:p>
            <a:r>
              <a:rPr lang="en-US" sz="2000" dirty="0" smtClean="0"/>
              <a:t>A permanent magnet that moves close to an electrical conductor sets up currents in the conductor that generate a magnetic field.  This magnetic field opposes the field of the permanent magnet, creating a force that slows the object.</a:t>
            </a:r>
          </a:p>
        </p:txBody>
      </p:sp>
      <p:pic>
        <p:nvPicPr>
          <p:cNvPr id="7" name="Dropping A Magnet Through A Copper Pip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50395" y="2222321"/>
            <a:ext cx="6914995" cy="3889685"/>
          </a:xfrm>
          <a:prstGeom prst="rect">
            <a:avLst/>
          </a:prstGeom>
        </p:spPr>
      </p:pic>
      <p:sp>
        <p:nvSpPr>
          <p:cNvPr id="8" name="TextBox 7"/>
          <p:cNvSpPr txBox="1"/>
          <p:nvPr/>
        </p:nvSpPr>
        <p:spPr>
          <a:xfrm>
            <a:off x="1949628" y="6369978"/>
            <a:ext cx="5116530" cy="369332"/>
          </a:xfrm>
          <a:prstGeom prst="rect">
            <a:avLst/>
          </a:prstGeom>
          <a:noFill/>
        </p:spPr>
        <p:txBody>
          <a:bodyPr wrap="square" rtlCol="0">
            <a:spAutoFit/>
          </a:bodyPr>
          <a:lstStyle/>
          <a:p>
            <a:r>
              <a:rPr lang="en-US" dirty="0"/>
              <a:t>https://www.youtube.com/watch?v=uh0bbW6S3BY</a:t>
            </a:r>
          </a:p>
        </p:txBody>
      </p:sp>
    </p:spTree>
    <p:extLst>
      <p:ext uri="{BB962C8B-B14F-4D97-AF65-F5344CB8AC3E}">
        <p14:creationId xmlns:p14="http://schemas.microsoft.com/office/powerpoint/2010/main" val="15668294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421" y="37471"/>
            <a:ext cx="8581061" cy="1143000"/>
          </a:xfrm>
        </p:spPr>
        <p:txBody>
          <a:bodyPr>
            <a:normAutofit/>
          </a:bodyPr>
          <a:lstStyle/>
          <a:p>
            <a:r>
              <a:rPr lang="en-US" dirty="0" smtClean="0">
                <a:solidFill>
                  <a:srgbClr val="C00000"/>
                </a:solidFill>
                <a:latin typeface="Times New Roman" panose="02020603050405020304" pitchFamily="18" charset="0"/>
                <a:cs typeface="Times New Roman" panose="02020603050405020304" pitchFamily="18" charset="0"/>
              </a:rPr>
              <a:t>What are superconductors good for?</a:t>
            </a:r>
            <a:endParaRPr lang="en-US" dirty="0"/>
          </a:p>
        </p:txBody>
      </p:sp>
      <p:sp>
        <p:nvSpPr>
          <p:cNvPr id="5" name="TextBox 4"/>
          <p:cNvSpPr txBox="1"/>
          <p:nvPr/>
        </p:nvSpPr>
        <p:spPr>
          <a:xfrm>
            <a:off x="323849" y="981075"/>
            <a:ext cx="8368088" cy="2246769"/>
          </a:xfrm>
          <a:prstGeom prst="rect">
            <a:avLst/>
          </a:prstGeom>
          <a:noFill/>
        </p:spPr>
        <p:txBody>
          <a:bodyPr wrap="square" rtlCol="0">
            <a:spAutoFit/>
          </a:bodyPr>
          <a:lstStyle/>
          <a:p>
            <a:r>
              <a:rPr lang="en-US" sz="2000" dirty="0" smtClean="0"/>
              <a:t>If the conductor were perfect (a superconductor), the magnet wouldn’t fall at all!  It would be suspended, because the magnetic field generated by the conductor would exactly oppose the magnetic field of the magnet.  It would levitate!</a:t>
            </a:r>
          </a:p>
          <a:p>
            <a:endParaRPr lang="en-US" sz="2000" dirty="0"/>
          </a:p>
          <a:p>
            <a:r>
              <a:rPr lang="en-US" sz="2000" dirty="0" smtClean="0"/>
              <a:t>This can be done with superconductors (which now function up to 134 K, 57 degrees above liquid nitrogen temperature)!</a:t>
            </a:r>
          </a:p>
        </p:txBody>
      </p:sp>
      <p:pic>
        <p:nvPicPr>
          <p:cNvPr id="4" name="Magnetic Levita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23849" y="3274886"/>
            <a:ext cx="3582256" cy="2686692"/>
          </a:xfrm>
          <a:prstGeom prst="rect">
            <a:avLst/>
          </a:prstGeom>
        </p:spPr>
      </p:pic>
      <p:pic>
        <p:nvPicPr>
          <p:cNvPr id="6" name="Quantum Levitation - Type II Superconductor Mobius Track.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066283" y="3274886"/>
            <a:ext cx="4776341" cy="2686692"/>
          </a:xfrm>
          <a:prstGeom prst="rect">
            <a:avLst/>
          </a:prstGeom>
        </p:spPr>
      </p:pic>
      <p:sp>
        <p:nvSpPr>
          <p:cNvPr id="8" name="TextBox 7"/>
          <p:cNvSpPr txBox="1"/>
          <p:nvPr/>
        </p:nvSpPr>
        <p:spPr>
          <a:xfrm>
            <a:off x="3915594" y="6256961"/>
            <a:ext cx="5077717" cy="369332"/>
          </a:xfrm>
          <a:prstGeom prst="rect">
            <a:avLst/>
          </a:prstGeom>
          <a:noFill/>
        </p:spPr>
        <p:txBody>
          <a:bodyPr wrap="square" rtlCol="0">
            <a:spAutoFit/>
          </a:bodyPr>
          <a:lstStyle/>
          <a:p>
            <a:r>
              <a:rPr lang="en-US" dirty="0"/>
              <a:t>https://www.youtube.com/watch?v=wTAJiD5MSR8</a:t>
            </a:r>
          </a:p>
        </p:txBody>
      </p:sp>
      <p:sp>
        <p:nvSpPr>
          <p:cNvPr id="9" name="TextBox 8"/>
          <p:cNvSpPr txBox="1"/>
          <p:nvPr/>
        </p:nvSpPr>
        <p:spPr>
          <a:xfrm>
            <a:off x="417816" y="6118462"/>
            <a:ext cx="3356224" cy="646331"/>
          </a:xfrm>
          <a:prstGeom prst="rect">
            <a:avLst/>
          </a:prstGeom>
          <a:noFill/>
        </p:spPr>
        <p:txBody>
          <a:bodyPr wrap="square" rtlCol="0">
            <a:spAutoFit/>
          </a:bodyPr>
          <a:lstStyle/>
          <a:p>
            <a:r>
              <a:rPr lang="en-US" dirty="0"/>
              <a:t>https://www.youtube.com/watch?v=nWTSzBWEsms</a:t>
            </a:r>
          </a:p>
        </p:txBody>
      </p:sp>
    </p:spTree>
    <p:extLst>
      <p:ext uri="{BB962C8B-B14F-4D97-AF65-F5344CB8AC3E}">
        <p14:creationId xmlns:p14="http://schemas.microsoft.com/office/powerpoint/2010/main" val="773397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581061" cy="1143000"/>
          </a:xfrm>
        </p:spPr>
        <p:txBody>
          <a:bodyPr>
            <a:normAutofit/>
          </a:bodyPr>
          <a:lstStyle/>
          <a:p>
            <a:r>
              <a:rPr lang="en-US" dirty="0" smtClean="0">
                <a:solidFill>
                  <a:srgbClr val="C00000"/>
                </a:solidFill>
                <a:latin typeface="Times New Roman" panose="02020603050405020304" pitchFamily="18" charset="0"/>
                <a:cs typeface="Times New Roman" panose="02020603050405020304" pitchFamily="18" charset="0"/>
              </a:rPr>
              <a:t>Electronic Materials: Metals</a:t>
            </a:r>
            <a:endParaRPr lang="en-US" dirty="0"/>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591" y="1383425"/>
            <a:ext cx="5619750" cy="31051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band theory of solid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463" t="71290"/>
          <a:stretch/>
        </p:blipFill>
        <p:spPr bwMode="auto">
          <a:xfrm>
            <a:off x="6799878" y="3686175"/>
            <a:ext cx="1097318" cy="6586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band theory of solid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463" b="72621"/>
          <a:stretch/>
        </p:blipFill>
        <p:spPr bwMode="auto">
          <a:xfrm>
            <a:off x="6798906" y="2621954"/>
            <a:ext cx="1097318" cy="6280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76300" y="5114925"/>
            <a:ext cx="7772400" cy="1477328"/>
          </a:xfrm>
          <a:prstGeom prst="rect">
            <a:avLst/>
          </a:prstGeom>
          <a:noFill/>
        </p:spPr>
        <p:txBody>
          <a:bodyPr wrap="square" rtlCol="0">
            <a:spAutoFit/>
          </a:bodyPr>
          <a:lstStyle/>
          <a:p>
            <a:r>
              <a:rPr lang="en-US" dirty="0" smtClean="0"/>
              <a:t>Energy levels in metals are so closely spaced that for all practical purposes they’re continuous.  This is why they’re called </a:t>
            </a:r>
            <a:r>
              <a:rPr lang="en-US" u="sng" dirty="0" smtClean="0">
                <a:solidFill>
                  <a:srgbClr val="CC0000"/>
                </a:solidFill>
              </a:rPr>
              <a:t>bands</a:t>
            </a:r>
            <a:r>
              <a:rPr lang="en-US" dirty="0" smtClean="0"/>
              <a:t>.  This allows electrons to flow readily from one part of the metal to another.  Very slight changes to the system (such as an applied voltage) is enough to cause the electrons to move.  </a:t>
            </a:r>
            <a:r>
              <a:rPr lang="en-US" u="sng" dirty="0" smtClean="0">
                <a:solidFill>
                  <a:srgbClr val="CC0000"/>
                </a:solidFill>
              </a:rPr>
              <a:t>Metals are conductors.</a:t>
            </a:r>
            <a:endParaRPr lang="en-US" u="sng" dirty="0">
              <a:solidFill>
                <a:srgbClr val="CC0000"/>
              </a:solidFill>
            </a:endParaRPr>
          </a:p>
        </p:txBody>
      </p:sp>
      <p:sp>
        <p:nvSpPr>
          <p:cNvPr id="4" name="Right Brace 3"/>
          <p:cNvSpPr/>
          <p:nvPr/>
        </p:nvSpPr>
        <p:spPr>
          <a:xfrm flipH="1">
            <a:off x="5067300" y="3250047"/>
            <a:ext cx="381000" cy="724612"/>
          </a:xfrm>
          <a:prstGeom prst="rightBrace">
            <a:avLst/>
          </a:prstGeom>
          <a:ln w="254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4537691" y="3381520"/>
            <a:ext cx="596284" cy="461665"/>
          </a:xfrm>
          <a:prstGeom prst="rect">
            <a:avLst/>
          </a:prstGeom>
          <a:solidFill>
            <a:schemeClr val="bg1"/>
          </a:solidFill>
        </p:spPr>
        <p:txBody>
          <a:bodyPr wrap="square" rtlCol="0">
            <a:spAutoFit/>
          </a:bodyPr>
          <a:lstStyle/>
          <a:p>
            <a:r>
              <a:rPr lang="en-US" sz="1200" dirty="0" smtClean="0">
                <a:solidFill>
                  <a:srgbClr val="0000FF"/>
                </a:solidFill>
              </a:rPr>
              <a:t>Filled</a:t>
            </a:r>
          </a:p>
          <a:p>
            <a:r>
              <a:rPr lang="en-US" sz="1200" dirty="0" smtClean="0">
                <a:solidFill>
                  <a:srgbClr val="0000FF"/>
                </a:solidFill>
              </a:rPr>
              <a:t>levels</a:t>
            </a:r>
            <a:endParaRPr lang="en-US" sz="1200" dirty="0">
              <a:solidFill>
                <a:srgbClr val="0000FF"/>
              </a:solidFill>
            </a:endParaRPr>
          </a:p>
        </p:txBody>
      </p:sp>
      <p:sp>
        <p:nvSpPr>
          <p:cNvPr id="9" name="Right Brace 8"/>
          <p:cNvSpPr/>
          <p:nvPr/>
        </p:nvSpPr>
        <p:spPr>
          <a:xfrm flipH="1">
            <a:off x="5067300" y="1468872"/>
            <a:ext cx="381000" cy="1781174"/>
          </a:xfrm>
          <a:prstGeom prst="rightBrace">
            <a:avLst/>
          </a:prstGeom>
          <a:ln w="254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4762500" y="1814301"/>
            <a:ext cx="596284" cy="461665"/>
          </a:xfrm>
          <a:prstGeom prst="rect">
            <a:avLst/>
          </a:prstGeom>
          <a:solidFill>
            <a:schemeClr val="bg1">
              <a:alpha val="0"/>
            </a:schemeClr>
          </a:solidFill>
        </p:spPr>
        <p:txBody>
          <a:bodyPr wrap="square" rtlCol="0">
            <a:spAutoFit/>
          </a:bodyPr>
          <a:lstStyle/>
          <a:p>
            <a:r>
              <a:rPr lang="en-US" sz="1200" dirty="0" err="1" smtClean="0">
                <a:solidFill>
                  <a:srgbClr val="0000FF"/>
                </a:solidFill>
              </a:rPr>
              <a:t>Emptylevels</a:t>
            </a:r>
            <a:endParaRPr lang="en-US" sz="1200" dirty="0">
              <a:solidFill>
                <a:srgbClr val="0000FF"/>
              </a:solidFill>
            </a:endParaRPr>
          </a:p>
        </p:txBody>
      </p:sp>
      <p:sp>
        <p:nvSpPr>
          <p:cNvPr id="11" name="Right Brace 10"/>
          <p:cNvSpPr/>
          <p:nvPr/>
        </p:nvSpPr>
        <p:spPr>
          <a:xfrm>
            <a:off x="6391275" y="2628181"/>
            <a:ext cx="299066" cy="1352704"/>
          </a:xfrm>
          <a:prstGeom prst="rightBrace">
            <a:avLst/>
          </a:prstGeom>
          <a:ln w="25400">
            <a:solidFill>
              <a:srgbClr val="CC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6690341" y="3119867"/>
            <a:ext cx="866775" cy="369332"/>
          </a:xfrm>
          <a:prstGeom prst="rect">
            <a:avLst/>
          </a:prstGeom>
          <a:noFill/>
        </p:spPr>
        <p:txBody>
          <a:bodyPr wrap="square" rtlCol="0">
            <a:spAutoFit/>
          </a:bodyPr>
          <a:lstStyle/>
          <a:p>
            <a:r>
              <a:rPr lang="en-US" dirty="0" smtClean="0">
                <a:solidFill>
                  <a:srgbClr val="CC0000"/>
                </a:solidFill>
              </a:rPr>
              <a:t>s-band</a:t>
            </a:r>
            <a:endParaRPr lang="en-US" dirty="0">
              <a:solidFill>
                <a:srgbClr val="CC0000"/>
              </a:solidFill>
            </a:endParaRPr>
          </a:p>
        </p:txBody>
      </p:sp>
      <p:sp>
        <p:nvSpPr>
          <p:cNvPr id="13" name="Right Brace 12"/>
          <p:cNvSpPr/>
          <p:nvPr/>
        </p:nvSpPr>
        <p:spPr>
          <a:xfrm>
            <a:off x="6650345" y="1395452"/>
            <a:ext cx="299066" cy="1352704"/>
          </a:xfrm>
          <a:prstGeom prst="rightBrace">
            <a:avLst/>
          </a:prstGeom>
          <a:ln w="25400">
            <a:solidFill>
              <a:srgbClr val="CC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6915149" y="1887138"/>
            <a:ext cx="866775" cy="369332"/>
          </a:xfrm>
          <a:prstGeom prst="rect">
            <a:avLst/>
          </a:prstGeom>
          <a:noFill/>
        </p:spPr>
        <p:txBody>
          <a:bodyPr wrap="square" rtlCol="0">
            <a:spAutoFit/>
          </a:bodyPr>
          <a:lstStyle/>
          <a:p>
            <a:r>
              <a:rPr lang="en-US" dirty="0">
                <a:solidFill>
                  <a:srgbClr val="CC0000"/>
                </a:solidFill>
              </a:rPr>
              <a:t>p</a:t>
            </a:r>
            <a:r>
              <a:rPr lang="en-US" dirty="0" smtClean="0">
                <a:solidFill>
                  <a:srgbClr val="CC0000"/>
                </a:solidFill>
              </a:rPr>
              <a:t>-band</a:t>
            </a:r>
            <a:endParaRPr lang="en-US" dirty="0">
              <a:solidFill>
                <a:srgbClr val="CC0000"/>
              </a:solidFill>
            </a:endParaRPr>
          </a:p>
        </p:txBody>
      </p:sp>
      <p:cxnSp>
        <p:nvCxnSpPr>
          <p:cNvPr id="12" name="Straight Arrow Connector 11"/>
          <p:cNvCxnSpPr/>
          <p:nvPr/>
        </p:nvCxnSpPr>
        <p:spPr>
          <a:xfrm flipV="1">
            <a:off x="866775" y="1606551"/>
            <a:ext cx="0" cy="3013074"/>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52437" y="1198759"/>
            <a:ext cx="847725" cy="369332"/>
          </a:xfrm>
          <a:prstGeom prst="rect">
            <a:avLst/>
          </a:prstGeom>
          <a:noFill/>
        </p:spPr>
        <p:txBody>
          <a:bodyPr wrap="square" rtlCol="0">
            <a:spAutoFit/>
          </a:bodyPr>
          <a:lstStyle/>
          <a:p>
            <a:r>
              <a:rPr lang="en-US" dirty="0" smtClean="0"/>
              <a:t>Energy</a:t>
            </a:r>
            <a:endParaRPr lang="en-US" dirty="0"/>
          </a:p>
        </p:txBody>
      </p:sp>
      <p:cxnSp>
        <p:nvCxnSpPr>
          <p:cNvPr id="19" name="Straight Arrow Connector 18"/>
          <p:cNvCxnSpPr/>
          <p:nvPr/>
        </p:nvCxnSpPr>
        <p:spPr>
          <a:xfrm>
            <a:off x="866775" y="4619625"/>
            <a:ext cx="5143500"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860569" y="4745593"/>
            <a:ext cx="1829772" cy="369332"/>
          </a:xfrm>
          <a:prstGeom prst="rect">
            <a:avLst/>
          </a:prstGeom>
          <a:noFill/>
        </p:spPr>
        <p:txBody>
          <a:bodyPr wrap="square" rtlCol="0">
            <a:spAutoFit/>
          </a:bodyPr>
          <a:lstStyle/>
          <a:p>
            <a:r>
              <a:rPr lang="en-US" dirty="0" smtClean="0"/>
              <a:t>Number of atoms</a:t>
            </a:r>
            <a:endParaRPr lang="en-US" dirty="0"/>
          </a:p>
        </p:txBody>
      </p:sp>
    </p:spTree>
    <p:extLst>
      <p:ext uri="{BB962C8B-B14F-4D97-AF65-F5344CB8AC3E}">
        <p14:creationId xmlns:p14="http://schemas.microsoft.com/office/powerpoint/2010/main" val="2888675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Ceramics</a:t>
            </a:r>
            <a:endParaRPr lang="en-US" dirty="0">
              <a:solidFill>
                <a:srgbClr val="C00000"/>
              </a:solidFill>
            </a:endParaRPr>
          </a:p>
        </p:txBody>
      </p:sp>
      <p:sp>
        <p:nvSpPr>
          <p:cNvPr id="3" name="TextBox 2"/>
          <p:cNvSpPr txBox="1"/>
          <p:nvPr/>
        </p:nvSpPr>
        <p:spPr>
          <a:xfrm>
            <a:off x="585627" y="1171254"/>
            <a:ext cx="7695344" cy="4216539"/>
          </a:xfrm>
          <a:prstGeom prst="rect">
            <a:avLst/>
          </a:prstGeom>
          <a:noFill/>
        </p:spPr>
        <p:txBody>
          <a:bodyPr wrap="square" rtlCol="0">
            <a:spAutoFit/>
          </a:bodyPr>
          <a:lstStyle/>
          <a:p>
            <a:r>
              <a:rPr lang="en-US" dirty="0" smtClean="0"/>
              <a:t>Inorganic ionic solids, typically hard and brittle, and stable to high temperatures.  Often these are metal oxides, nitrides, carbides, silicates, or aluminates.  Generally, these are insulators, but some (like YBa</a:t>
            </a:r>
            <a:r>
              <a:rPr lang="en-US" baseline="-25000" dirty="0" smtClean="0"/>
              <a:t>2</a:t>
            </a:r>
            <a:r>
              <a:rPr lang="en-US" dirty="0" smtClean="0"/>
              <a:t>Cu</a:t>
            </a:r>
            <a:r>
              <a:rPr lang="en-US" baseline="-25000" dirty="0" smtClean="0"/>
              <a:t>3</a:t>
            </a:r>
            <a:r>
              <a:rPr lang="en-US" dirty="0" smtClean="0"/>
              <a:t>O</a:t>
            </a:r>
            <a:r>
              <a:rPr lang="en-US" baseline="-25000" dirty="0" smtClean="0"/>
              <a:t>7</a:t>
            </a:r>
            <a:r>
              <a:rPr lang="en-US" dirty="0" smtClean="0"/>
              <a:t>) become superconductors at low temperatures.  Some are used as synthetic gemstones.</a:t>
            </a:r>
          </a:p>
          <a:p>
            <a:endParaRPr lang="en-US" dirty="0"/>
          </a:p>
          <a:p>
            <a:r>
              <a:rPr lang="en-US" dirty="0" smtClean="0"/>
              <a:t>Examples:</a:t>
            </a:r>
          </a:p>
          <a:p>
            <a:r>
              <a:rPr lang="en-US" sz="1600" dirty="0" smtClean="0"/>
              <a:t>Al</a:t>
            </a:r>
            <a:r>
              <a:rPr lang="en-US" sz="1600" baseline="-25000" dirty="0" smtClean="0"/>
              <a:t>2</a:t>
            </a:r>
            <a:r>
              <a:rPr lang="en-US" sz="1600" dirty="0" smtClean="0"/>
              <a:t>O</a:t>
            </a:r>
            <a:r>
              <a:rPr lang="en-US" sz="1600" baseline="-25000" dirty="0" smtClean="0"/>
              <a:t>3</a:t>
            </a:r>
            <a:r>
              <a:rPr lang="en-US" sz="1600" dirty="0" smtClean="0"/>
              <a:t> – used for supports for electron/ion optics in mass spectrometers, and in sandpaper</a:t>
            </a:r>
            <a:endParaRPr lang="en-US" sz="1600" baseline="-25000" dirty="0" smtClean="0"/>
          </a:p>
          <a:p>
            <a:r>
              <a:rPr lang="en-US" sz="1600" dirty="0" smtClean="0"/>
              <a:t>SiO</a:t>
            </a:r>
            <a:r>
              <a:rPr lang="en-US" sz="1600" baseline="-25000" dirty="0" smtClean="0"/>
              <a:t>2</a:t>
            </a:r>
            <a:r>
              <a:rPr lang="en-US" sz="1600" dirty="0" smtClean="0"/>
              <a:t> – used in silica gels; mixed with borates to form glass</a:t>
            </a:r>
            <a:endParaRPr lang="en-US" sz="1600" baseline="-25000" dirty="0" smtClean="0"/>
          </a:p>
          <a:p>
            <a:r>
              <a:rPr lang="en-US" sz="1600" dirty="0" err="1" smtClean="0"/>
              <a:t>SiC</a:t>
            </a:r>
            <a:r>
              <a:rPr lang="en-US" sz="1600" dirty="0" smtClean="0"/>
              <a:t> – used in “</a:t>
            </a:r>
            <a:r>
              <a:rPr lang="en-US" sz="1600" dirty="0" err="1" smtClean="0"/>
              <a:t>carborundum</a:t>
            </a:r>
            <a:r>
              <a:rPr lang="en-US" sz="1600" dirty="0" smtClean="0"/>
              <a:t>” sandpaper</a:t>
            </a:r>
          </a:p>
          <a:p>
            <a:r>
              <a:rPr lang="en-US" sz="1600" dirty="0" smtClean="0"/>
              <a:t>ZrO</a:t>
            </a:r>
            <a:r>
              <a:rPr lang="en-US" sz="1600" baseline="-25000" dirty="0" smtClean="0"/>
              <a:t>2</a:t>
            </a:r>
            <a:r>
              <a:rPr lang="en-US" sz="1600" dirty="0" smtClean="0"/>
              <a:t> - cubic zirconia – a synthetic gem.</a:t>
            </a:r>
          </a:p>
          <a:p>
            <a:r>
              <a:rPr lang="en-US" sz="1600" dirty="0" err="1" smtClean="0"/>
              <a:t>BeO</a:t>
            </a:r>
            <a:r>
              <a:rPr lang="en-US" sz="1600" dirty="0" smtClean="0"/>
              <a:t> – has a high thermal conductivity.  Previously used in high temperature applications.</a:t>
            </a:r>
          </a:p>
          <a:p>
            <a:r>
              <a:rPr lang="en-US" sz="1600" dirty="0" smtClean="0"/>
              <a:t>           (now largely avoided due to Be toxicity)</a:t>
            </a:r>
          </a:p>
          <a:p>
            <a:r>
              <a:rPr lang="en-US" sz="1600" dirty="0" smtClean="0"/>
              <a:t>Y</a:t>
            </a:r>
            <a:r>
              <a:rPr lang="en-US" sz="1600" baseline="-25000" dirty="0" smtClean="0"/>
              <a:t>3</a:t>
            </a:r>
            <a:r>
              <a:rPr lang="en-US" sz="1600" dirty="0" smtClean="0"/>
              <a:t>Al</a:t>
            </a:r>
            <a:r>
              <a:rPr lang="en-US" sz="1600" baseline="-25000" dirty="0" smtClean="0"/>
              <a:t>5</a:t>
            </a:r>
            <a:r>
              <a:rPr lang="en-US" sz="1600" dirty="0" smtClean="0"/>
              <a:t>O</a:t>
            </a:r>
            <a:r>
              <a:rPr lang="en-US" sz="1600" baseline="-25000" dirty="0" smtClean="0"/>
              <a:t>12</a:t>
            </a:r>
            <a:r>
              <a:rPr lang="en-US" sz="1600" dirty="0" smtClean="0"/>
              <a:t> – yttrium aluminum garnet (YAG) – used as a host crystal for Nd3+ ions in    </a:t>
            </a:r>
          </a:p>
          <a:p>
            <a:r>
              <a:rPr lang="en-US" sz="1600" dirty="0"/>
              <a:t> </a:t>
            </a:r>
            <a:r>
              <a:rPr lang="en-US" sz="1600" dirty="0" smtClean="0"/>
              <a:t>          Nd:YAG lasers.</a:t>
            </a:r>
          </a:p>
          <a:p>
            <a:r>
              <a:rPr lang="en-US" sz="1600" dirty="0" smtClean="0"/>
              <a:t>B</a:t>
            </a:r>
            <a:r>
              <a:rPr lang="en-US" sz="1600" baseline="-25000" dirty="0" smtClean="0"/>
              <a:t>4</a:t>
            </a:r>
            <a:r>
              <a:rPr lang="en-US" sz="1600" dirty="0" smtClean="0"/>
              <a:t>C – boron carbide – used in bulletproof vests, tank armor</a:t>
            </a:r>
          </a:p>
          <a:p>
            <a:endParaRPr lang="en-US" sz="1600" dirty="0"/>
          </a:p>
        </p:txBody>
      </p:sp>
    </p:spTree>
    <p:extLst>
      <p:ext uri="{BB962C8B-B14F-4D97-AF65-F5344CB8AC3E}">
        <p14:creationId xmlns:p14="http://schemas.microsoft.com/office/powerpoint/2010/main" val="2906670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Aerogels</a:t>
            </a:r>
            <a:endParaRPr lang="en-US" dirty="0">
              <a:solidFill>
                <a:srgbClr val="C00000"/>
              </a:solidFill>
            </a:endParaRPr>
          </a:p>
        </p:txBody>
      </p:sp>
      <p:sp>
        <p:nvSpPr>
          <p:cNvPr id="3" name="Content Placeholder 2"/>
          <p:cNvSpPr>
            <a:spLocks noGrp="1"/>
          </p:cNvSpPr>
          <p:nvPr>
            <p:ph idx="1"/>
          </p:nvPr>
        </p:nvSpPr>
        <p:spPr>
          <a:xfrm>
            <a:off x="118153" y="1191803"/>
            <a:ext cx="3981236" cy="5548045"/>
          </a:xfrm>
        </p:spPr>
        <p:txBody>
          <a:bodyPr>
            <a:normAutofit fontScale="92500" lnSpcReduction="10000"/>
          </a:bodyPr>
          <a:lstStyle/>
          <a:p>
            <a:pPr marL="0" indent="0">
              <a:buNone/>
            </a:pPr>
            <a:r>
              <a:rPr lang="en-US" sz="1800" dirty="0"/>
              <a:t>An interesting way to form ceramics without a regular crystalline structure is to start with a precursor like </a:t>
            </a:r>
            <a:r>
              <a:rPr lang="en-US" sz="1800" dirty="0" err="1"/>
              <a:t>Ti</a:t>
            </a:r>
            <a:r>
              <a:rPr lang="en-US" sz="1800" dirty="0"/>
              <a:t>(OC</a:t>
            </a:r>
            <a:r>
              <a:rPr lang="en-US" sz="1800" baseline="-25000" dirty="0"/>
              <a:t>2</a:t>
            </a:r>
            <a:r>
              <a:rPr lang="en-US" sz="1800" dirty="0"/>
              <a:t>H</a:t>
            </a:r>
            <a:r>
              <a:rPr lang="en-US" sz="1800" baseline="-25000" dirty="0"/>
              <a:t>5</a:t>
            </a:r>
            <a:r>
              <a:rPr lang="en-US" sz="1800" dirty="0"/>
              <a:t>) or Si(OC</a:t>
            </a:r>
            <a:r>
              <a:rPr lang="en-US" sz="1800" baseline="-25000" dirty="0"/>
              <a:t>2</a:t>
            </a:r>
            <a:r>
              <a:rPr lang="en-US" sz="1800" dirty="0"/>
              <a:t>H</a:t>
            </a:r>
            <a:r>
              <a:rPr lang="en-US" sz="1800" baseline="-25000" dirty="0"/>
              <a:t>5</a:t>
            </a:r>
            <a:r>
              <a:rPr lang="en-US" sz="1800" dirty="0"/>
              <a:t>) which may be dissolved in ethanol and is slowly hydrolyzed when H</a:t>
            </a:r>
            <a:r>
              <a:rPr lang="en-US" sz="1800" baseline="-25000" dirty="0"/>
              <a:t>2</a:t>
            </a:r>
            <a:r>
              <a:rPr lang="en-US" sz="1800" dirty="0"/>
              <a:t>O is added.  This may be used to make crosslinked TiO</a:t>
            </a:r>
            <a:r>
              <a:rPr lang="en-US" sz="1800" baseline="-25000" dirty="0"/>
              <a:t>2</a:t>
            </a:r>
            <a:r>
              <a:rPr lang="en-US" sz="1800" dirty="0"/>
              <a:t> </a:t>
            </a:r>
            <a:r>
              <a:rPr lang="en-US" sz="1800" dirty="0" smtClean="0"/>
              <a:t>or SiO</a:t>
            </a:r>
            <a:r>
              <a:rPr lang="en-US" sz="1800" baseline="-25000" dirty="0" smtClean="0"/>
              <a:t>2</a:t>
            </a:r>
            <a:r>
              <a:rPr lang="en-US" sz="1800" dirty="0" smtClean="0"/>
              <a:t> networks that lack a regular crystalline order, but which are highly porous (silica gel, for example).  </a:t>
            </a:r>
          </a:p>
          <a:p>
            <a:pPr marL="0" indent="0">
              <a:buNone/>
            </a:pPr>
            <a:endParaRPr lang="en-US" sz="1800" dirty="0" smtClean="0"/>
          </a:p>
          <a:p>
            <a:pPr marL="0" indent="0">
              <a:buNone/>
            </a:pPr>
            <a:r>
              <a:rPr lang="en-US" sz="1800" dirty="0" smtClean="0"/>
              <a:t>Even more interesting, if the material is produced under conditions were the solvent can be replaced with a supercritical gas, which is then removed, the gel will not collapse.  An extremely lightweight and porous material (an </a:t>
            </a:r>
            <a:r>
              <a:rPr lang="en-US" sz="1800" b="1" u="sng" dirty="0" smtClean="0">
                <a:solidFill>
                  <a:srgbClr val="C00000"/>
                </a:solidFill>
              </a:rPr>
              <a:t>aerogel</a:t>
            </a:r>
            <a:r>
              <a:rPr lang="en-US" sz="1800" dirty="0" smtClean="0"/>
              <a:t>) is then formed.  The resulting structure can be 98% air by volume, and only 2% SiO</a:t>
            </a:r>
            <a:r>
              <a:rPr lang="en-US" sz="1800" baseline="-25000" dirty="0" smtClean="0"/>
              <a:t>2</a:t>
            </a:r>
            <a:r>
              <a:rPr lang="en-US" sz="1800" dirty="0" smtClean="0"/>
              <a:t>.  These are superb insulators, and excellent supports for catalysts because the reactants and products can readily reach the catalytic sites.</a:t>
            </a:r>
            <a:endParaRPr lang="en-US" dirty="0"/>
          </a:p>
          <a:p>
            <a:pPr marL="0" indent="0">
              <a:buNone/>
            </a:pPr>
            <a:endParaRPr lang="en-US" dirty="0"/>
          </a:p>
        </p:txBody>
      </p:sp>
      <p:pic>
        <p:nvPicPr>
          <p:cNvPr id="1026" name="Picture 2" descr="https://upload.wikimedia.org/wikipedia/commons/2/2c/Aerogel_ha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6439" y="1530850"/>
            <a:ext cx="3037405" cy="21389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6/69/Aerogelflower_filtered.jpg/800px-Aerogelflower_filter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8171" y="3759698"/>
            <a:ext cx="2415829" cy="30983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thumb/e/ea/Aerogelbrick.jpg/220px-Aerogelbric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5525" y="3759698"/>
            <a:ext cx="2095500" cy="22098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73918" y="6119336"/>
            <a:ext cx="3801223" cy="738664"/>
          </a:xfrm>
          <a:prstGeom prst="rect">
            <a:avLst/>
          </a:prstGeom>
          <a:noFill/>
        </p:spPr>
        <p:txBody>
          <a:bodyPr wrap="square" rtlCol="0">
            <a:spAutoFit/>
          </a:bodyPr>
          <a:lstStyle/>
          <a:p>
            <a:r>
              <a:rPr lang="en-US" sz="1400" dirty="0" smtClean="0"/>
              <a:t>                                 2.5 kg brick supported by a </a:t>
            </a:r>
          </a:p>
          <a:p>
            <a:r>
              <a:rPr lang="en-US" sz="1400" dirty="0" smtClean="0"/>
              <a:t>                                 2 g piece of aerogel</a:t>
            </a:r>
          </a:p>
          <a:p>
            <a:r>
              <a:rPr lang="en-US" sz="1400" dirty="0" smtClean="0"/>
              <a:t>                 Images from Wikipedia “Aerogel” article.</a:t>
            </a:r>
            <a:endParaRPr lang="en-US" sz="1400" dirty="0"/>
          </a:p>
        </p:txBody>
      </p:sp>
    </p:spTree>
    <p:extLst>
      <p:ext uri="{BB962C8B-B14F-4D97-AF65-F5344CB8AC3E}">
        <p14:creationId xmlns:p14="http://schemas.microsoft.com/office/powerpoint/2010/main" val="3093254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C00000"/>
                </a:solidFill>
              </a:rPr>
              <a:t>Quantum Dots – semiconductors at the nanoscale</a:t>
            </a:r>
            <a:endParaRPr lang="en-US" dirty="0">
              <a:solidFill>
                <a:srgbClr val="C00000"/>
              </a:solidFill>
            </a:endParaRPr>
          </a:p>
        </p:txBody>
      </p:sp>
      <p:sp>
        <p:nvSpPr>
          <p:cNvPr id="3" name="Content Placeholder 2"/>
          <p:cNvSpPr>
            <a:spLocks noGrp="1"/>
          </p:cNvSpPr>
          <p:nvPr>
            <p:ph idx="1"/>
          </p:nvPr>
        </p:nvSpPr>
        <p:spPr>
          <a:xfrm>
            <a:off x="113016" y="1680902"/>
            <a:ext cx="3981236" cy="4924306"/>
          </a:xfrm>
        </p:spPr>
        <p:txBody>
          <a:bodyPr>
            <a:normAutofit fontScale="92500" lnSpcReduction="20000"/>
          </a:bodyPr>
          <a:lstStyle/>
          <a:p>
            <a:pPr marL="0" indent="0">
              <a:buNone/>
            </a:pPr>
            <a:r>
              <a:rPr lang="en-US" sz="1800" u="sng" dirty="0" smtClean="0">
                <a:solidFill>
                  <a:srgbClr val="C00000"/>
                </a:solidFill>
              </a:rPr>
              <a:t>Quantum dots</a:t>
            </a:r>
            <a:r>
              <a:rPr lang="en-US" sz="1800" dirty="0" smtClean="0"/>
              <a:t> are very small semiconductor particles, several nm in size.  These are made from materials with direct band gaps, so they fluoresce extremely well.  These are inorganic compounds like </a:t>
            </a:r>
            <a:r>
              <a:rPr lang="en-US" sz="1800" dirty="0" err="1" smtClean="0"/>
              <a:t>ZnS</a:t>
            </a:r>
            <a:r>
              <a:rPr lang="en-US" sz="1800" dirty="0" smtClean="0"/>
              <a:t>, </a:t>
            </a:r>
            <a:r>
              <a:rPr lang="en-US" sz="1800" dirty="0" err="1" smtClean="0"/>
              <a:t>CdSe</a:t>
            </a:r>
            <a:r>
              <a:rPr lang="en-US" sz="1800" dirty="0" smtClean="0"/>
              <a:t>, </a:t>
            </a:r>
            <a:r>
              <a:rPr lang="en-US" sz="1800" dirty="0" err="1" smtClean="0"/>
              <a:t>PbS</a:t>
            </a:r>
            <a:r>
              <a:rPr lang="en-US" sz="1800" dirty="0" smtClean="0"/>
              <a:t>, </a:t>
            </a:r>
            <a:r>
              <a:rPr lang="en-US" sz="1800" dirty="0" err="1" smtClean="0"/>
              <a:t>PbSe</a:t>
            </a:r>
            <a:r>
              <a:rPr lang="en-US" sz="1800" dirty="0" smtClean="0"/>
              <a:t>, </a:t>
            </a:r>
            <a:r>
              <a:rPr lang="en-US" sz="1800" dirty="0" err="1" smtClean="0"/>
              <a:t>InAs</a:t>
            </a:r>
            <a:r>
              <a:rPr lang="en-US" sz="1800" dirty="0" smtClean="0"/>
              <a:t>, or </a:t>
            </a:r>
            <a:r>
              <a:rPr lang="en-US" sz="1800" dirty="0" err="1" smtClean="0"/>
              <a:t>InP</a:t>
            </a:r>
            <a:r>
              <a:rPr lang="en-US" sz="1800" dirty="0" smtClean="0"/>
              <a:t>.  As the particle size is made smaller, the band gap increases.  This allows the fluorescence (and absorption) wavelengths to be varied as a function of size.</a:t>
            </a:r>
          </a:p>
          <a:p>
            <a:pPr marL="0" indent="0">
              <a:buNone/>
            </a:pPr>
            <a:endParaRPr lang="en-US" sz="1800" dirty="0" smtClean="0"/>
          </a:p>
          <a:p>
            <a:pPr marL="0" indent="0">
              <a:buNone/>
            </a:pPr>
            <a:r>
              <a:rPr lang="en-US" sz="1800" dirty="0" smtClean="0"/>
              <a:t>Because these materials are so small, absorb light so effectively, and fluoresce with such high efficiency, they’re potentially useful for many applications.  For example, they could be coated with an antibody to an virus or bacterium, and used in a test to see if that pathogen is present in a biological sample (blood plasma, etc.)  They are also being explored for electronic applications, and laser applications.</a:t>
            </a:r>
          </a:p>
          <a:p>
            <a:pPr marL="0" indent="0">
              <a:buNone/>
            </a:pPr>
            <a:endParaRPr lang="en-US" dirty="0"/>
          </a:p>
        </p:txBody>
      </p:sp>
      <p:pic>
        <p:nvPicPr>
          <p:cNvPr id="6" name="Picture 4" descr="https://upload.wikimedia.org/wikipedia/commons/thumb/8/88/Quantum_Dots_with_emission_maxima_in_a_10-nm_step_are_being_produced_at_PlasmaChem_in_a_kg_scale.jpg/220px-Quantum_Dots_with_emission_maxima_in_a_10-nm_step_are_being_produced_at_PlasmaChem_in_a_kg_sca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9380" y="1573462"/>
            <a:ext cx="4663763" cy="262866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171308" y="5497212"/>
            <a:ext cx="4859676" cy="738664"/>
          </a:xfrm>
          <a:prstGeom prst="rect">
            <a:avLst/>
          </a:prstGeom>
          <a:noFill/>
        </p:spPr>
        <p:txBody>
          <a:bodyPr wrap="square" rtlCol="0">
            <a:spAutoFit/>
          </a:bodyPr>
          <a:lstStyle/>
          <a:p>
            <a:r>
              <a:rPr lang="en-US" sz="1400" dirty="0"/>
              <a:t>http://www.plasmachem.com/shop/en/226-zncdses-alloyed-quantum-dots, CC BY-SA 3.0, https://commons.wikimedia.org/w/index.php?curid=26950552</a:t>
            </a:r>
          </a:p>
        </p:txBody>
      </p:sp>
      <p:sp>
        <p:nvSpPr>
          <p:cNvPr id="8" name="TextBox 7"/>
          <p:cNvSpPr txBox="1"/>
          <p:nvPr/>
        </p:nvSpPr>
        <p:spPr>
          <a:xfrm>
            <a:off x="4339380" y="4551452"/>
            <a:ext cx="4663763" cy="923330"/>
          </a:xfrm>
          <a:prstGeom prst="rect">
            <a:avLst/>
          </a:prstGeom>
          <a:noFill/>
        </p:spPr>
        <p:txBody>
          <a:bodyPr wrap="square" rtlCol="0">
            <a:spAutoFit/>
          </a:bodyPr>
          <a:lstStyle/>
          <a:p>
            <a:r>
              <a:rPr lang="en-US" dirty="0" smtClean="0"/>
              <a:t>A variety of </a:t>
            </a:r>
            <a:r>
              <a:rPr lang="en-US" dirty="0" err="1" smtClean="0"/>
              <a:t>ZnS</a:t>
            </a:r>
            <a:r>
              <a:rPr lang="en-US" dirty="0" smtClean="0"/>
              <a:t>, </a:t>
            </a:r>
            <a:r>
              <a:rPr lang="en-US" dirty="0" err="1" smtClean="0"/>
              <a:t>ZnSe</a:t>
            </a:r>
            <a:r>
              <a:rPr lang="en-US" dirty="0" smtClean="0"/>
              <a:t>, </a:t>
            </a:r>
            <a:r>
              <a:rPr lang="en-US" dirty="0" err="1" smtClean="0"/>
              <a:t>CdS</a:t>
            </a:r>
            <a:r>
              <a:rPr lang="en-US" dirty="0" smtClean="0"/>
              <a:t>, </a:t>
            </a:r>
            <a:r>
              <a:rPr lang="en-US" dirty="0" err="1" smtClean="0"/>
              <a:t>CdSe</a:t>
            </a:r>
            <a:r>
              <a:rPr lang="en-US" dirty="0" smtClean="0"/>
              <a:t> quantum dots are shown, fluorescing under illumination by UV light.</a:t>
            </a:r>
            <a:endParaRPr lang="en-US" dirty="0"/>
          </a:p>
        </p:txBody>
      </p:sp>
    </p:spTree>
    <p:extLst>
      <p:ext uri="{BB962C8B-B14F-4D97-AF65-F5344CB8AC3E}">
        <p14:creationId xmlns:p14="http://schemas.microsoft.com/office/powerpoint/2010/main" val="493548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748" y="0"/>
            <a:ext cx="8229600" cy="1143000"/>
          </a:xfrm>
        </p:spPr>
        <p:txBody>
          <a:bodyPr>
            <a:normAutofit fontScale="90000"/>
          </a:bodyPr>
          <a:lstStyle/>
          <a:p>
            <a:r>
              <a:rPr lang="en-US" dirty="0" smtClean="0">
                <a:solidFill>
                  <a:srgbClr val="C00000"/>
                </a:solidFill>
              </a:rPr>
              <a:t>Quantum Dots – How are they made?</a:t>
            </a:r>
            <a:endParaRPr lang="en-US" dirty="0">
              <a:solidFill>
                <a:srgbClr val="C00000"/>
              </a:solidFill>
            </a:endParaRPr>
          </a:p>
        </p:txBody>
      </p:sp>
      <p:sp>
        <p:nvSpPr>
          <p:cNvPr id="3" name="Content Placeholder 2"/>
          <p:cNvSpPr>
            <a:spLocks noGrp="1"/>
          </p:cNvSpPr>
          <p:nvPr>
            <p:ph idx="1"/>
          </p:nvPr>
        </p:nvSpPr>
        <p:spPr>
          <a:xfrm>
            <a:off x="92468" y="942238"/>
            <a:ext cx="3981236" cy="5915762"/>
          </a:xfrm>
        </p:spPr>
        <p:txBody>
          <a:bodyPr>
            <a:normAutofit lnSpcReduction="10000"/>
          </a:bodyPr>
          <a:lstStyle/>
          <a:p>
            <a:pPr marL="0" indent="0">
              <a:buNone/>
            </a:pPr>
            <a:r>
              <a:rPr lang="en-US" sz="1800" dirty="0" smtClean="0"/>
              <a:t>Like aerogels, quantum dots are prepared by mixing precursors that must be activated to react.  An example is</a:t>
            </a:r>
          </a:p>
          <a:p>
            <a:pPr marL="0" indent="0">
              <a:buNone/>
            </a:pPr>
            <a:r>
              <a:rPr lang="en-US" sz="1800" dirty="0" smtClean="0"/>
              <a:t>Cd(CH</a:t>
            </a:r>
            <a:r>
              <a:rPr lang="en-US" sz="1800" baseline="-25000" dirty="0" smtClean="0"/>
              <a:t>3</a:t>
            </a:r>
            <a:r>
              <a:rPr lang="en-US" sz="1800" dirty="0" smtClean="0"/>
              <a:t>CO</a:t>
            </a:r>
            <a:r>
              <a:rPr lang="en-US" sz="1800" baseline="-25000" dirty="0" smtClean="0"/>
              <a:t>2</a:t>
            </a:r>
            <a:r>
              <a:rPr lang="en-US" sz="1800" dirty="0" smtClean="0"/>
              <a:t>)</a:t>
            </a:r>
            <a:r>
              <a:rPr lang="en-US" sz="1800" baseline="-25000" dirty="0" smtClean="0"/>
              <a:t>2</a:t>
            </a:r>
            <a:r>
              <a:rPr lang="en-US" sz="1800" dirty="0" smtClean="0"/>
              <a:t> [cadmium acetate] mixed with </a:t>
            </a:r>
            <a:r>
              <a:rPr lang="en-US" sz="1800" dirty="0" err="1" smtClean="0"/>
              <a:t>trioctylphosphine</a:t>
            </a:r>
            <a:r>
              <a:rPr lang="en-US" sz="1800" dirty="0" smtClean="0"/>
              <a:t> selenide:</a:t>
            </a:r>
          </a:p>
          <a:p>
            <a:pPr marL="0" indent="0">
              <a:buNone/>
            </a:pPr>
            <a:endParaRPr lang="en-US" sz="1800" dirty="0"/>
          </a:p>
          <a:p>
            <a:pPr marL="0" indent="0">
              <a:buNone/>
            </a:pPr>
            <a:endParaRPr lang="en-US" sz="1800" dirty="0" smtClean="0"/>
          </a:p>
          <a:p>
            <a:pPr marL="0" indent="0">
              <a:buNone/>
            </a:pPr>
            <a:endParaRPr lang="en-US" sz="1800" dirty="0"/>
          </a:p>
          <a:p>
            <a:pPr marL="0" indent="0">
              <a:buNone/>
            </a:pPr>
            <a:r>
              <a:rPr lang="en-US" sz="1800" dirty="0" smtClean="0"/>
              <a:t>The mixture is heated in the presence of a </a:t>
            </a:r>
            <a:r>
              <a:rPr lang="en-US" sz="1800" dirty="0" smtClean="0">
                <a:solidFill>
                  <a:srgbClr val="C00000"/>
                </a:solidFill>
              </a:rPr>
              <a:t>capping agent</a:t>
            </a:r>
            <a:r>
              <a:rPr lang="en-US" sz="1800" dirty="0" smtClean="0"/>
              <a:t>, Se is slowly released and reacts with Cd to form </a:t>
            </a:r>
            <a:r>
              <a:rPr lang="en-US" sz="1800" dirty="0" err="1" smtClean="0"/>
              <a:t>CdSe</a:t>
            </a:r>
            <a:r>
              <a:rPr lang="en-US" sz="1800" dirty="0" smtClean="0"/>
              <a:t> nuclei, which grow under controlled conditions. The capping agent eventually covers the quantum dot’s surface, preventing further aggregation and stabilizing the colloid.</a:t>
            </a:r>
          </a:p>
          <a:p>
            <a:pPr marL="0" indent="0">
              <a:buNone/>
            </a:pPr>
            <a:r>
              <a:rPr lang="en-US" sz="1800" dirty="0" smtClean="0"/>
              <a:t>     Some capping agents: </a:t>
            </a:r>
          </a:p>
          <a:p>
            <a:pPr marL="0" indent="0">
              <a:buNone/>
            </a:pPr>
            <a:endParaRPr lang="en-US" sz="1800" dirty="0" smtClean="0"/>
          </a:p>
          <a:p>
            <a:pPr marL="0" indent="0">
              <a:buNone/>
            </a:pPr>
            <a:r>
              <a:rPr lang="en-US" sz="1800" dirty="0" smtClean="0"/>
              <a:t> </a:t>
            </a:r>
            <a:r>
              <a:rPr lang="en-US" sz="1800" u="sng" dirty="0" err="1" smtClean="0">
                <a:solidFill>
                  <a:srgbClr val="C00000"/>
                </a:solidFill>
              </a:rPr>
              <a:t>thiophenol</a:t>
            </a:r>
            <a:r>
              <a:rPr lang="en-US" sz="1800" dirty="0" smtClean="0"/>
              <a:t>:</a:t>
            </a:r>
          </a:p>
          <a:p>
            <a:pPr marL="0" indent="0">
              <a:buNone/>
            </a:pPr>
            <a:endParaRPr lang="en-US" sz="1800" dirty="0" smtClean="0"/>
          </a:p>
          <a:p>
            <a:pPr marL="0" indent="0">
              <a:buNone/>
            </a:pPr>
            <a:r>
              <a:rPr lang="en-US" sz="1800" u="sng" dirty="0" err="1" smtClean="0">
                <a:solidFill>
                  <a:srgbClr val="C00000"/>
                </a:solidFill>
              </a:rPr>
              <a:t>mercaptopropionic</a:t>
            </a:r>
            <a:r>
              <a:rPr lang="en-US" sz="1800" u="sng" dirty="0" smtClean="0">
                <a:solidFill>
                  <a:srgbClr val="C00000"/>
                </a:solidFill>
              </a:rPr>
              <a:t> acid</a:t>
            </a:r>
            <a:r>
              <a:rPr lang="en-US" sz="1800" dirty="0" smtClean="0"/>
              <a:t>:</a:t>
            </a:r>
          </a:p>
          <a:p>
            <a:pPr marL="0" indent="0">
              <a:buNone/>
            </a:pPr>
            <a:endParaRPr lang="en-US" sz="1800" baseline="-25000" dirty="0" smtClean="0"/>
          </a:p>
          <a:p>
            <a:pPr marL="0" indent="0">
              <a:buNone/>
            </a:pPr>
            <a:endParaRPr lang="en-US" dirty="0"/>
          </a:p>
        </p:txBody>
      </p:sp>
      <p:pic>
        <p:nvPicPr>
          <p:cNvPr id="2050" name="Picture 2" descr="Image result for trioctylphosphine-selen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1118" y="2460553"/>
            <a:ext cx="1281114" cy="8477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Mercaptopropionic ac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2814" y="6050941"/>
            <a:ext cx="1537523" cy="6786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thiopheno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8072" y="5607329"/>
            <a:ext cx="1044159" cy="7485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upload.wikimedia.org/wikipedia/commons/thumb/7/75/Colloidal_nanoparticle_of_lead_sulfide_%28selenide%29_with_complete_passivation.png/1024px-Colloidal_nanoparticle_of_lead_sulfide_%28selenide%29_with_complete_passivati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8724" y="863333"/>
            <a:ext cx="2835667" cy="25864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18577" y="6194780"/>
            <a:ext cx="4222680" cy="646331"/>
          </a:xfrm>
          <a:prstGeom prst="rect">
            <a:avLst/>
          </a:prstGeom>
          <a:noFill/>
        </p:spPr>
        <p:txBody>
          <a:bodyPr wrap="square" rtlCol="0">
            <a:spAutoFit/>
          </a:bodyPr>
          <a:lstStyle/>
          <a:p>
            <a:r>
              <a:rPr lang="en-US" sz="1200" dirty="0" smtClean="0"/>
              <a:t>Fluorescence spectra of </a:t>
            </a:r>
            <a:r>
              <a:rPr lang="en-US" sz="1200" dirty="0" err="1" smtClean="0"/>
              <a:t>CdTe</a:t>
            </a:r>
            <a:r>
              <a:rPr lang="en-US" sz="1200" dirty="0" smtClean="0"/>
              <a:t> quantum dots of various sizes.</a:t>
            </a:r>
          </a:p>
          <a:p>
            <a:r>
              <a:rPr lang="en-US" sz="1200" dirty="0" smtClean="0"/>
              <a:t>By </a:t>
            </a:r>
            <a:r>
              <a:rPr lang="en-US" sz="1200" dirty="0" err="1"/>
              <a:t>Antipoff</a:t>
            </a:r>
            <a:r>
              <a:rPr lang="en-US" sz="1200" dirty="0"/>
              <a:t> at English Wikipedia, CC BY-SA 4.0-3.0-2.5-2.0-1.0, https://commons.wikimedia.org/w/index.php?curid=36866850</a:t>
            </a:r>
          </a:p>
        </p:txBody>
      </p:sp>
      <p:pic>
        <p:nvPicPr>
          <p:cNvPr id="2058" name="Picture 10" descr="https://upload.wikimedia.org/wikipedia/commons/d/d0/CdTe_PlasmaChem_spectra.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3113" y="4167060"/>
            <a:ext cx="2671278" cy="20277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643918" y="3470319"/>
            <a:ext cx="4397339" cy="646331"/>
          </a:xfrm>
          <a:prstGeom prst="rect">
            <a:avLst/>
          </a:prstGeom>
          <a:noFill/>
        </p:spPr>
        <p:txBody>
          <a:bodyPr wrap="square" rtlCol="0">
            <a:spAutoFit/>
          </a:bodyPr>
          <a:lstStyle/>
          <a:p>
            <a:r>
              <a:rPr lang="en-US" sz="1200" dirty="0"/>
              <a:t>By </a:t>
            </a:r>
            <a:r>
              <a:rPr lang="en-US" sz="1200" dirty="0" err="1"/>
              <a:t>Zherebetskyy</a:t>
            </a:r>
            <a:r>
              <a:rPr lang="en-US" sz="1200" dirty="0"/>
              <a:t> - Using Vesta </a:t>
            </a:r>
            <a:r>
              <a:rPr lang="en-US" sz="1200" dirty="0" err="1"/>
              <a:t>visualisation</a:t>
            </a:r>
            <a:r>
              <a:rPr lang="en-US" sz="1200" dirty="0"/>
              <a:t> software plotted the developed model similar to the Science paper, CC BY-SA 3.0, https://commons.wikimedia.org/w/index.php?curid=33602351</a:t>
            </a:r>
          </a:p>
        </p:txBody>
      </p:sp>
    </p:spTree>
    <p:extLst>
      <p:ext uri="{BB962C8B-B14F-4D97-AF65-F5344CB8AC3E}">
        <p14:creationId xmlns:p14="http://schemas.microsoft.com/office/powerpoint/2010/main" val="1181601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00" y="0"/>
            <a:ext cx="8229600" cy="1143000"/>
          </a:xfrm>
        </p:spPr>
        <p:txBody>
          <a:bodyPr/>
          <a:lstStyle/>
          <a:p>
            <a:r>
              <a:rPr lang="en-US" dirty="0" smtClean="0">
                <a:solidFill>
                  <a:srgbClr val="CC0000"/>
                </a:solidFill>
              </a:rPr>
              <a:t>Fullerenes and Carbon Nanotubes</a:t>
            </a:r>
            <a:endParaRPr lang="en-US" dirty="0">
              <a:solidFill>
                <a:srgbClr val="CC0000"/>
              </a:solidFill>
            </a:endParaRPr>
          </a:p>
        </p:txBody>
      </p:sp>
      <p:sp>
        <p:nvSpPr>
          <p:cNvPr id="3" name="Content Placeholder 2"/>
          <p:cNvSpPr>
            <a:spLocks noGrp="1"/>
          </p:cNvSpPr>
          <p:nvPr>
            <p:ph idx="1"/>
          </p:nvPr>
        </p:nvSpPr>
        <p:spPr>
          <a:xfrm>
            <a:off x="384628" y="990600"/>
            <a:ext cx="8338457" cy="5642429"/>
          </a:xfrm>
        </p:spPr>
        <p:txBody>
          <a:bodyPr>
            <a:normAutofit/>
          </a:bodyPr>
          <a:lstStyle/>
          <a:p>
            <a:pPr marL="0" indent="0">
              <a:buNone/>
            </a:pPr>
            <a:r>
              <a:rPr lang="en-US" sz="2000" u="sng" dirty="0" smtClean="0">
                <a:solidFill>
                  <a:srgbClr val="CC0000"/>
                </a:solidFill>
              </a:rPr>
              <a:t>Fullerenes</a:t>
            </a:r>
            <a:r>
              <a:rPr lang="en-US" sz="2000" dirty="0" smtClean="0"/>
              <a:t> are a class of molecules that form closed sphere-like or ellipsoidal shapes.  They resemble graphite in that all carbon atoms are sp</a:t>
            </a:r>
            <a:r>
              <a:rPr lang="en-US" sz="2000" baseline="30000" dirty="0" smtClean="0"/>
              <a:t>2</a:t>
            </a:r>
            <a:r>
              <a:rPr lang="en-US" sz="2000" dirty="0" smtClean="0"/>
              <a:t> hybridized, and each atom is bonded to 3 other atoms.  In addition to the sigma bonds to the three carbons, there is a network of pi bonds that extend over the entire surface of the molecule.  These molecules all have 12 pentagons, and any number of hexagons (0 hexagons = C</a:t>
            </a:r>
            <a:r>
              <a:rPr lang="en-US" sz="2000" baseline="-25000" dirty="0" smtClean="0"/>
              <a:t>20</a:t>
            </a:r>
            <a:r>
              <a:rPr lang="en-US" sz="2000" dirty="0" smtClean="0"/>
              <a:t>; 20 hexagons = C</a:t>
            </a:r>
            <a:r>
              <a:rPr lang="en-US" sz="2000" baseline="-25000" dirty="0" smtClean="0"/>
              <a:t>60</a:t>
            </a:r>
            <a:r>
              <a:rPr lang="en-US" sz="2000" dirty="0" smtClean="0"/>
              <a:t>; etc.)  The most symmetrical fullerene is C</a:t>
            </a:r>
            <a:r>
              <a:rPr lang="en-US" sz="2000" baseline="-25000" dirty="0" smtClean="0"/>
              <a:t>60</a:t>
            </a:r>
            <a:r>
              <a:rPr lang="en-US" sz="2000" dirty="0" smtClean="0"/>
              <a:t>, which is the smallest one where no pentagon borders another pentagon.  It is just like a soccer ball, and is the most abundant fullerene formed in any synthesis.</a:t>
            </a:r>
            <a:endParaRPr lang="en-US" sz="2000" baseline="-25000" dirty="0"/>
          </a:p>
        </p:txBody>
      </p:sp>
      <p:sp>
        <p:nvSpPr>
          <p:cNvPr id="4" name="TextBox 3"/>
          <p:cNvSpPr txBox="1"/>
          <p:nvPr/>
        </p:nvSpPr>
        <p:spPr>
          <a:xfrm>
            <a:off x="4826000" y="6270171"/>
            <a:ext cx="4129314" cy="369332"/>
          </a:xfrm>
          <a:prstGeom prst="rect">
            <a:avLst/>
          </a:prstGeom>
          <a:noFill/>
        </p:spPr>
        <p:txBody>
          <a:bodyPr wrap="square" rtlCol="0">
            <a:spAutoFit/>
          </a:bodyPr>
          <a:lstStyle/>
          <a:p>
            <a:r>
              <a:rPr lang="en-US" dirty="0" smtClean="0"/>
              <a:t>         soccer ball                          C</a:t>
            </a:r>
            <a:r>
              <a:rPr lang="en-US" baseline="-25000" dirty="0" smtClean="0"/>
              <a:t>60</a:t>
            </a:r>
            <a:endParaRPr lang="en-US" baseline="-25000" dirty="0"/>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4199" y="3875315"/>
            <a:ext cx="4889498" cy="2394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661" y="5892801"/>
            <a:ext cx="3938456" cy="965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437" t="6347" r="5625" b="4429"/>
          <a:stretch/>
        </p:blipFill>
        <p:spPr bwMode="auto">
          <a:xfrm>
            <a:off x="6940446" y="4015936"/>
            <a:ext cx="2203554" cy="2113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928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00" y="0"/>
            <a:ext cx="8229600" cy="1143000"/>
          </a:xfrm>
        </p:spPr>
        <p:txBody>
          <a:bodyPr/>
          <a:lstStyle/>
          <a:p>
            <a:r>
              <a:rPr lang="en-US" dirty="0" smtClean="0">
                <a:solidFill>
                  <a:srgbClr val="CC0000"/>
                </a:solidFill>
              </a:rPr>
              <a:t>Other Fullerenes</a:t>
            </a:r>
            <a:endParaRPr lang="en-US" dirty="0">
              <a:solidFill>
                <a:srgbClr val="CC0000"/>
              </a:solidFill>
            </a:endParaRPr>
          </a:p>
        </p:txBody>
      </p:sp>
      <p:grpSp>
        <p:nvGrpSpPr>
          <p:cNvPr id="7" name="Group 6"/>
          <p:cNvGrpSpPr/>
          <p:nvPr/>
        </p:nvGrpSpPr>
        <p:grpSpPr>
          <a:xfrm>
            <a:off x="0" y="875290"/>
            <a:ext cx="9144000" cy="2916212"/>
            <a:chOff x="0" y="1454248"/>
            <a:chExt cx="9144000" cy="2916212"/>
          </a:xfrm>
        </p:grpSpPr>
        <p:pic>
          <p:nvPicPr>
            <p:cNvPr id="2052" name="Picture 4" descr="Image result for C82 fullerene"/>
            <p:cNvPicPr>
              <a:picLocks noChangeAspect="1" noChangeArrowheads="1"/>
            </p:cNvPicPr>
            <p:nvPr/>
          </p:nvPicPr>
          <p:blipFill rotWithShape="1">
            <a:blip r:embed="rId2">
              <a:extLst>
                <a:ext uri="{28A0092B-C50C-407E-A947-70E740481C1C}">
                  <a14:useLocalDpi xmlns:a14="http://schemas.microsoft.com/office/drawing/2010/main" val="0"/>
                </a:ext>
              </a:extLst>
            </a:blip>
            <a:srcRect l="12711" t="12631" r="12792" b="13557"/>
            <a:stretch/>
          </p:blipFill>
          <p:spPr bwMode="auto">
            <a:xfrm>
              <a:off x="4874031" y="1471944"/>
              <a:ext cx="2122656" cy="22900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95086" y="3847240"/>
              <a:ext cx="8432800" cy="523220"/>
            </a:xfrm>
            <a:prstGeom prst="rect">
              <a:avLst/>
            </a:prstGeom>
            <a:noFill/>
          </p:spPr>
          <p:txBody>
            <a:bodyPr wrap="square" rtlCol="0">
              <a:spAutoFit/>
            </a:bodyPr>
            <a:lstStyle/>
            <a:p>
              <a:r>
                <a:rPr lang="en-US" sz="2800" dirty="0" smtClean="0"/>
                <a:t>    C</a:t>
              </a:r>
              <a:r>
                <a:rPr lang="en-US" sz="2800" baseline="-25000" dirty="0" smtClean="0"/>
                <a:t>70</a:t>
              </a:r>
              <a:r>
                <a:rPr lang="en-US" sz="2800" dirty="0" smtClean="0"/>
                <a:t>                        C</a:t>
              </a:r>
              <a:r>
                <a:rPr lang="en-US" sz="2800" baseline="-25000" dirty="0" smtClean="0"/>
                <a:t>76</a:t>
              </a:r>
              <a:r>
                <a:rPr lang="en-US" sz="2800" dirty="0" smtClean="0"/>
                <a:t>                        C</a:t>
              </a:r>
              <a:r>
                <a:rPr lang="en-US" sz="2800" baseline="-25000" dirty="0" smtClean="0"/>
                <a:t>82</a:t>
              </a:r>
              <a:r>
                <a:rPr lang="en-US" sz="2800" dirty="0" smtClean="0"/>
                <a:t>                    C</a:t>
              </a:r>
              <a:r>
                <a:rPr lang="en-US" sz="2800" baseline="-25000" dirty="0" smtClean="0"/>
                <a:t>84</a:t>
              </a:r>
              <a:endParaRPr lang="en-US" sz="2800" baseline="-25000" dirty="0"/>
            </a:p>
          </p:txBody>
        </p:sp>
        <p:pic>
          <p:nvPicPr>
            <p:cNvPr id="2056" name="Picture 8" descr="Image result for C84 fullerene"/>
            <p:cNvPicPr>
              <a:picLocks noChangeAspect="1" noChangeArrowheads="1"/>
            </p:cNvPicPr>
            <p:nvPr/>
          </p:nvPicPr>
          <p:blipFill rotWithShape="1">
            <a:blip r:embed="rId3">
              <a:extLst>
                <a:ext uri="{28A0092B-C50C-407E-A947-70E740481C1C}">
                  <a14:useLocalDpi xmlns:a14="http://schemas.microsoft.com/office/drawing/2010/main" val="0"/>
                </a:ext>
              </a:extLst>
            </a:blip>
            <a:srcRect l="10278" t="11586" r="10569" b="10091"/>
            <a:stretch/>
          </p:blipFill>
          <p:spPr bwMode="auto">
            <a:xfrm>
              <a:off x="6996688" y="1498654"/>
              <a:ext cx="2147312" cy="231955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C76 fullerene"/>
            <p:cNvPicPr>
              <a:picLocks noChangeAspect="1" noChangeArrowheads="1"/>
            </p:cNvPicPr>
            <p:nvPr/>
          </p:nvPicPr>
          <p:blipFill rotWithShape="1">
            <a:blip r:embed="rId4">
              <a:extLst>
                <a:ext uri="{28A0092B-C50C-407E-A947-70E740481C1C}">
                  <a14:useLocalDpi xmlns:a14="http://schemas.microsoft.com/office/drawing/2010/main" val="0"/>
                </a:ext>
              </a:extLst>
            </a:blip>
            <a:srcRect l="16574" t="15409" r="16547" b="15409"/>
            <a:stretch/>
          </p:blipFill>
          <p:spPr bwMode="auto">
            <a:xfrm>
              <a:off x="2438398" y="1471944"/>
              <a:ext cx="2293257" cy="231955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C70 fullerene"/>
            <p:cNvPicPr>
              <a:picLocks noChangeAspect="1" noChangeArrowheads="1"/>
            </p:cNvPicPr>
            <p:nvPr/>
          </p:nvPicPr>
          <p:blipFill rotWithShape="1">
            <a:blip r:embed="rId5">
              <a:extLst>
                <a:ext uri="{28A0092B-C50C-407E-A947-70E740481C1C}">
                  <a14:useLocalDpi xmlns:a14="http://schemas.microsoft.com/office/drawing/2010/main" val="0"/>
                </a:ext>
              </a:extLst>
            </a:blip>
            <a:srcRect l="5948" t="9596" r="5464" b="5382"/>
            <a:stretch/>
          </p:blipFill>
          <p:spPr bwMode="auto">
            <a:xfrm>
              <a:off x="0" y="1454248"/>
              <a:ext cx="2438399" cy="230777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p:cNvSpPr txBox="1"/>
          <p:nvPr/>
        </p:nvSpPr>
        <p:spPr>
          <a:xfrm>
            <a:off x="217714" y="4078514"/>
            <a:ext cx="8563429" cy="2554545"/>
          </a:xfrm>
          <a:prstGeom prst="rect">
            <a:avLst/>
          </a:prstGeom>
          <a:noFill/>
        </p:spPr>
        <p:txBody>
          <a:bodyPr wrap="square" rtlCol="0">
            <a:spAutoFit/>
          </a:bodyPr>
          <a:lstStyle/>
          <a:p>
            <a:r>
              <a:rPr lang="en-US" sz="2000" dirty="0" smtClean="0"/>
              <a:t>By far, the most studied of these is C</a:t>
            </a:r>
            <a:r>
              <a:rPr lang="en-US" sz="2000" baseline="-25000" dirty="0" smtClean="0"/>
              <a:t>60</a:t>
            </a:r>
            <a:r>
              <a:rPr lang="en-US" sz="2000" dirty="0" smtClean="0"/>
              <a:t>, since it is by far the most readily produced.  It can be </a:t>
            </a:r>
          </a:p>
          <a:p>
            <a:pPr marL="285750" indent="-285750">
              <a:buFont typeface="Arial" panose="020B0604020202020204" pitchFamily="34" charset="0"/>
              <a:buChar char="•"/>
            </a:pPr>
            <a:r>
              <a:rPr lang="en-US" sz="2000" dirty="0" smtClean="0"/>
              <a:t>reacted with </a:t>
            </a:r>
            <a:r>
              <a:rPr lang="en-US" sz="2000" dirty="0" smtClean="0">
                <a:solidFill>
                  <a:srgbClr val="CC0000"/>
                </a:solidFill>
              </a:rPr>
              <a:t>transition metals </a:t>
            </a:r>
            <a:r>
              <a:rPr lang="en-US" sz="2000" dirty="0" smtClean="0"/>
              <a:t>to form novel </a:t>
            </a:r>
            <a:r>
              <a:rPr lang="en-US" sz="2000" dirty="0" smtClean="0">
                <a:solidFill>
                  <a:srgbClr val="CC0000"/>
                </a:solidFill>
              </a:rPr>
              <a:t>organometallics</a:t>
            </a:r>
            <a:r>
              <a:rPr lang="en-US" sz="2000" dirty="0" smtClean="0"/>
              <a:t>; </a:t>
            </a:r>
          </a:p>
          <a:p>
            <a:pPr marL="285750" indent="-285750">
              <a:buFont typeface="Arial" panose="020B0604020202020204" pitchFamily="34" charset="0"/>
              <a:buChar char="•"/>
            </a:pPr>
            <a:r>
              <a:rPr lang="en-US" sz="2000" dirty="0" smtClean="0"/>
              <a:t>partially </a:t>
            </a:r>
            <a:r>
              <a:rPr lang="en-US" sz="2000" dirty="0" smtClean="0">
                <a:solidFill>
                  <a:srgbClr val="CC0000"/>
                </a:solidFill>
              </a:rPr>
              <a:t>hydrogenated or halogenated</a:t>
            </a:r>
            <a:r>
              <a:rPr lang="en-US" sz="2000" dirty="0" smtClean="0"/>
              <a:t>, forming C</a:t>
            </a:r>
            <a:r>
              <a:rPr lang="en-US" sz="2000" baseline="-25000" dirty="0" smtClean="0"/>
              <a:t>60</a:t>
            </a:r>
            <a:r>
              <a:rPr lang="en-US" sz="2000" dirty="0" smtClean="0"/>
              <a:t>H</a:t>
            </a:r>
            <a:r>
              <a:rPr lang="en-US" sz="2000" baseline="-25000" dirty="0" smtClean="0"/>
              <a:t>18</a:t>
            </a:r>
            <a:r>
              <a:rPr lang="en-US" sz="2000" dirty="0" smtClean="0"/>
              <a:t>, C</a:t>
            </a:r>
            <a:r>
              <a:rPr lang="en-US" sz="2000" baseline="-25000" dirty="0" smtClean="0"/>
              <a:t>60</a:t>
            </a:r>
            <a:r>
              <a:rPr lang="en-US" sz="2000" dirty="0" smtClean="0"/>
              <a:t>H</a:t>
            </a:r>
            <a:r>
              <a:rPr lang="en-US" sz="2000" baseline="-25000" dirty="0" smtClean="0"/>
              <a:t>36</a:t>
            </a:r>
            <a:r>
              <a:rPr lang="en-US" sz="2000" dirty="0" smtClean="0"/>
              <a:t>; C</a:t>
            </a:r>
            <a:r>
              <a:rPr lang="en-US" sz="2000" baseline="-25000" dirty="0" smtClean="0"/>
              <a:t>60</a:t>
            </a:r>
            <a:r>
              <a:rPr lang="en-US" sz="2000" dirty="0" smtClean="0"/>
              <a:t>Br</a:t>
            </a:r>
            <a:r>
              <a:rPr lang="en-US" sz="2000" baseline="-25000" dirty="0" smtClean="0"/>
              <a:t>24</a:t>
            </a:r>
            <a:r>
              <a:rPr lang="en-US" sz="2000" dirty="0" smtClean="0"/>
              <a:t>; C</a:t>
            </a:r>
            <a:r>
              <a:rPr lang="en-US" sz="2000" baseline="-25000" dirty="0" smtClean="0"/>
              <a:t>60</a:t>
            </a:r>
            <a:r>
              <a:rPr lang="en-US" sz="2000" dirty="0" smtClean="0"/>
              <a:t>F</a:t>
            </a:r>
            <a:r>
              <a:rPr lang="en-US" sz="2000" baseline="-25000" dirty="0" smtClean="0"/>
              <a:t>48</a:t>
            </a:r>
            <a:endParaRPr lang="en-US" sz="2000" dirty="0" smtClean="0"/>
          </a:p>
          <a:p>
            <a:pPr marL="285750" indent="-285750">
              <a:buFont typeface="Arial" panose="020B0604020202020204" pitchFamily="34" charset="0"/>
              <a:buChar char="•"/>
            </a:pPr>
            <a:r>
              <a:rPr lang="en-US" sz="2000" dirty="0">
                <a:solidFill>
                  <a:srgbClr val="CC0000"/>
                </a:solidFill>
              </a:rPr>
              <a:t>r</a:t>
            </a:r>
            <a:r>
              <a:rPr lang="en-US" sz="2000" dirty="0" smtClean="0">
                <a:solidFill>
                  <a:srgbClr val="CC0000"/>
                </a:solidFill>
              </a:rPr>
              <a:t>eacted with alkalis </a:t>
            </a:r>
            <a:r>
              <a:rPr lang="en-US" sz="2000" dirty="0" smtClean="0"/>
              <a:t>to form </a:t>
            </a:r>
            <a:r>
              <a:rPr lang="en-US" sz="2000" dirty="0" smtClean="0">
                <a:solidFill>
                  <a:srgbClr val="CC0000"/>
                </a:solidFill>
              </a:rPr>
              <a:t>superconducting salts </a:t>
            </a:r>
            <a:r>
              <a:rPr lang="en-US" sz="2000" dirty="0" smtClean="0"/>
              <a:t>in which it accepts electrons to form species like Cs</a:t>
            </a:r>
            <a:r>
              <a:rPr lang="en-US" sz="2000" baseline="-25000" dirty="0" smtClean="0"/>
              <a:t>3</a:t>
            </a:r>
            <a:r>
              <a:rPr lang="en-US" sz="2000" dirty="0" smtClean="0"/>
              <a:t>C</a:t>
            </a:r>
            <a:r>
              <a:rPr lang="en-US" sz="2000" baseline="-25000" dirty="0" smtClean="0"/>
              <a:t>60</a:t>
            </a:r>
            <a:r>
              <a:rPr lang="en-US" sz="2000" dirty="0" smtClean="0"/>
              <a:t> (taking 3 electrons to form the C</a:t>
            </a:r>
            <a:r>
              <a:rPr lang="en-US" sz="2000" baseline="-25000" dirty="0" smtClean="0"/>
              <a:t>60</a:t>
            </a:r>
            <a:r>
              <a:rPr lang="en-US" sz="2000" baseline="30000" dirty="0" smtClean="0"/>
              <a:t>3-</a:t>
            </a:r>
            <a:r>
              <a:rPr lang="en-US" sz="2000" dirty="0" smtClean="0"/>
              <a:t> ion).</a:t>
            </a:r>
          </a:p>
          <a:p>
            <a:pPr marL="285750" indent="-285750">
              <a:buFont typeface="Arial" panose="020B0604020202020204" pitchFamily="34" charset="0"/>
              <a:buChar char="•"/>
            </a:pPr>
            <a:r>
              <a:rPr lang="en-US" sz="2000" dirty="0">
                <a:solidFill>
                  <a:srgbClr val="CC0000"/>
                </a:solidFill>
              </a:rPr>
              <a:t>a</a:t>
            </a:r>
            <a:r>
              <a:rPr lang="en-US" sz="2000" dirty="0" smtClean="0">
                <a:solidFill>
                  <a:srgbClr val="CC0000"/>
                </a:solidFill>
              </a:rPr>
              <a:t>ttached to polymers </a:t>
            </a:r>
            <a:r>
              <a:rPr lang="en-US" sz="2000" dirty="0" smtClean="0"/>
              <a:t>to be immobilized in solar cells, where it makes a good electron acceptor</a:t>
            </a:r>
            <a:endParaRPr lang="en-US" sz="2000" dirty="0"/>
          </a:p>
        </p:txBody>
      </p:sp>
    </p:spTree>
    <p:extLst>
      <p:ext uri="{BB962C8B-B14F-4D97-AF65-F5344CB8AC3E}">
        <p14:creationId xmlns:p14="http://schemas.microsoft.com/office/powerpoint/2010/main" val="3821556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Fullerenes"/>
          <p:cNvPicPr>
            <a:picLocks noChangeAspect="1" noChangeArrowheads="1"/>
          </p:cNvPicPr>
          <p:nvPr/>
        </p:nvPicPr>
        <p:blipFill rotWithShape="1">
          <a:blip r:embed="rId2">
            <a:extLst>
              <a:ext uri="{28A0092B-C50C-407E-A947-70E740481C1C}">
                <a14:useLocalDpi xmlns:a14="http://schemas.microsoft.com/office/drawing/2010/main" val="0"/>
              </a:ext>
            </a:extLst>
          </a:blip>
          <a:srcRect t="41271" r="76035"/>
          <a:stretch/>
        </p:blipFill>
        <p:spPr bwMode="auto">
          <a:xfrm>
            <a:off x="589642" y="2106628"/>
            <a:ext cx="1820184" cy="19375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Fullerenes"/>
          <p:cNvPicPr>
            <a:picLocks noChangeAspect="1" noChangeArrowheads="1"/>
          </p:cNvPicPr>
          <p:nvPr/>
        </p:nvPicPr>
        <p:blipFill rotWithShape="1">
          <a:blip r:embed="rId2">
            <a:extLst>
              <a:ext uri="{28A0092B-C50C-407E-A947-70E740481C1C}">
                <a14:useLocalDpi xmlns:a14="http://schemas.microsoft.com/office/drawing/2010/main" val="0"/>
              </a:ext>
            </a:extLst>
          </a:blip>
          <a:srcRect l="23965" r="48444" b="30724"/>
          <a:stretch/>
        </p:blipFill>
        <p:spPr bwMode="auto">
          <a:xfrm>
            <a:off x="2571749" y="1758664"/>
            <a:ext cx="2095501" cy="228554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5062537" y="1906603"/>
            <a:ext cx="3641269" cy="3299209"/>
            <a:chOff x="5067300" y="2950443"/>
            <a:chExt cx="3641269" cy="3299209"/>
          </a:xfrm>
        </p:grpSpPr>
        <p:pic>
          <p:nvPicPr>
            <p:cNvPr id="6" name="Picture 2" descr="Image result for Fullerenes"/>
            <p:cNvPicPr>
              <a:picLocks noChangeAspect="1" noChangeArrowheads="1"/>
            </p:cNvPicPr>
            <p:nvPr/>
          </p:nvPicPr>
          <p:blipFill rotWithShape="1">
            <a:blip r:embed="rId2">
              <a:extLst>
                <a:ext uri="{28A0092B-C50C-407E-A947-70E740481C1C}">
                  <a14:useLocalDpi xmlns:a14="http://schemas.microsoft.com/office/drawing/2010/main" val="0"/>
                </a:ext>
              </a:extLst>
            </a:blip>
            <a:srcRect l="52057"/>
            <a:stretch/>
          </p:blipFill>
          <p:spPr bwMode="auto">
            <a:xfrm>
              <a:off x="5067300" y="2950443"/>
              <a:ext cx="3641269" cy="32992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695950" y="2950443"/>
              <a:ext cx="885825" cy="650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74206" y="0"/>
            <a:ext cx="8229600" cy="1143000"/>
          </a:xfrm>
        </p:spPr>
        <p:txBody>
          <a:bodyPr/>
          <a:lstStyle/>
          <a:p>
            <a:r>
              <a:rPr lang="en-US" dirty="0" smtClean="0">
                <a:solidFill>
                  <a:srgbClr val="CC0000"/>
                </a:solidFill>
              </a:rPr>
              <a:t>Carbon Nanotubes</a:t>
            </a:r>
            <a:endParaRPr lang="en-US" dirty="0">
              <a:solidFill>
                <a:srgbClr val="CC0000"/>
              </a:solidFill>
            </a:endParaRPr>
          </a:p>
        </p:txBody>
      </p:sp>
      <p:sp>
        <p:nvSpPr>
          <p:cNvPr id="3" name="Content Placeholder 2"/>
          <p:cNvSpPr>
            <a:spLocks noGrp="1"/>
          </p:cNvSpPr>
          <p:nvPr>
            <p:ph idx="1"/>
          </p:nvPr>
        </p:nvSpPr>
        <p:spPr>
          <a:xfrm>
            <a:off x="474206" y="1038225"/>
            <a:ext cx="8229600" cy="4525963"/>
          </a:xfrm>
        </p:spPr>
        <p:txBody>
          <a:bodyPr/>
          <a:lstStyle/>
          <a:p>
            <a:pPr marL="0" indent="0">
              <a:buNone/>
            </a:pPr>
            <a:r>
              <a:rPr lang="en-US" dirty="0" smtClean="0"/>
              <a:t>Carbon nanotubes are just like to fullerenes, just with a lot more hexagons:</a:t>
            </a:r>
          </a:p>
          <a:p>
            <a:pPr marL="0" indent="0">
              <a:buNone/>
            </a:pPr>
            <a:endParaRPr lang="en-US" dirty="0"/>
          </a:p>
        </p:txBody>
      </p:sp>
      <p:sp>
        <p:nvSpPr>
          <p:cNvPr id="8" name="TextBox 7"/>
          <p:cNvSpPr txBox="1"/>
          <p:nvPr/>
        </p:nvSpPr>
        <p:spPr>
          <a:xfrm>
            <a:off x="1265917" y="4276725"/>
            <a:ext cx="467633" cy="369332"/>
          </a:xfrm>
          <a:prstGeom prst="rect">
            <a:avLst/>
          </a:prstGeom>
          <a:noFill/>
        </p:spPr>
        <p:txBody>
          <a:bodyPr wrap="square" rtlCol="0">
            <a:spAutoFit/>
          </a:bodyPr>
          <a:lstStyle/>
          <a:p>
            <a:r>
              <a:rPr lang="en-US" dirty="0" smtClean="0">
                <a:solidFill>
                  <a:srgbClr val="CC0000"/>
                </a:solidFill>
              </a:rPr>
              <a:t>C</a:t>
            </a:r>
            <a:r>
              <a:rPr lang="en-US" baseline="-25000" dirty="0" smtClean="0">
                <a:solidFill>
                  <a:srgbClr val="CC0000"/>
                </a:solidFill>
              </a:rPr>
              <a:t>60</a:t>
            </a:r>
            <a:endParaRPr lang="en-US" baseline="-25000" dirty="0">
              <a:solidFill>
                <a:srgbClr val="CC0000"/>
              </a:solidFill>
            </a:endParaRPr>
          </a:p>
        </p:txBody>
      </p:sp>
      <p:sp>
        <p:nvSpPr>
          <p:cNvPr id="10" name="TextBox 9"/>
          <p:cNvSpPr txBox="1"/>
          <p:nvPr/>
        </p:nvSpPr>
        <p:spPr>
          <a:xfrm>
            <a:off x="3461882" y="4276725"/>
            <a:ext cx="467633" cy="369332"/>
          </a:xfrm>
          <a:prstGeom prst="rect">
            <a:avLst/>
          </a:prstGeom>
          <a:noFill/>
        </p:spPr>
        <p:txBody>
          <a:bodyPr wrap="square" rtlCol="0">
            <a:spAutoFit/>
          </a:bodyPr>
          <a:lstStyle/>
          <a:p>
            <a:r>
              <a:rPr lang="en-US" dirty="0" smtClean="0">
                <a:solidFill>
                  <a:srgbClr val="CC0000"/>
                </a:solidFill>
              </a:rPr>
              <a:t>C</a:t>
            </a:r>
            <a:r>
              <a:rPr lang="en-US" baseline="-25000" dirty="0" smtClean="0">
                <a:solidFill>
                  <a:srgbClr val="CC0000"/>
                </a:solidFill>
              </a:rPr>
              <a:t>70</a:t>
            </a:r>
            <a:endParaRPr lang="en-US" baseline="-25000" dirty="0">
              <a:solidFill>
                <a:srgbClr val="CC0000"/>
              </a:solidFill>
            </a:endParaRPr>
          </a:p>
        </p:txBody>
      </p:sp>
      <p:sp>
        <p:nvSpPr>
          <p:cNvPr id="11" name="TextBox 10"/>
          <p:cNvSpPr txBox="1"/>
          <p:nvPr/>
        </p:nvSpPr>
        <p:spPr>
          <a:xfrm>
            <a:off x="5248275" y="5410200"/>
            <a:ext cx="3455531" cy="369332"/>
          </a:xfrm>
          <a:prstGeom prst="rect">
            <a:avLst/>
          </a:prstGeom>
          <a:noFill/>
        </p:spPr>
        <p:txBody>
          <a:bodyPr wrap="square" rtlCol="0">
            <a:spAutoFit/>
          </a:bodyPr>
          <a:lstStyle/>
          <a:p>
            <a:r>
              <a:rPr lang="en-US" dirty="0" smtClean="0">
                <a:solidFill>
                  <a:srgbClr val="CC0000"/>
                </a:solidFill>
              </a:rPr>
              <a:t>Nanotube (open-ended variety)</a:t>
            </a:r>
            <a:endParaRPr lang="en-US" baseline="-25000" dirty="0">
              <a:solidFill>
                <a:srgbClr val="CC0000"/>
              </a:solidFill>
            </a:endParaRPr>
          </a:p>
        </p:txBody>
      </p:sp>
      <p:pic>
        <p:nvPicPr>
          <p:cNvPr id="1026" name="Picture 2" descr="Image result for carbon nanotub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081" y="4630578"/>
            <a:ext cx="2081668" cy="155924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643062" y="5562600"/>
            <a:ext cx="4048125" cy="1200329"/>
          </a:xfrm>
          <a:prstGeom prst="rect">
            <a:avLst/>
          </a:prstGeom>
          <a:noFill/>
        </p:spPr>
        <p:txBody>
          <a:bodyPr wrap="square" rtlCol="0">
            <a:spAutoFit/>
          </a:bodyPr>
          <a:lstStyle/>
          <a:p>
            <a:r>
              <a:rPr lang="en-US" dirty="0" smtClean="0">
                <a:solidFill>
                  <a:srgbClr val="CC0000"/>
                </a:solidFill>
              </a:rPr>
              <a:t>Nanotube (closed-ended variety)</a:t>
            </a:r>
            <a:endParaRPr lang="en-US" baseline="-25000" dirty="0" smtClean="0">
              <a:solidFill>
                <a:srgbClr val="CC0000"/>
              </a:solidFill>
            </a:endParaRPr>
          </a:p>
          <a:p>
            <a:r>
              <a:rPr lang="en-US" dirty="0" smtClean="0">
                <a:solidFill>
                  <a:srgbClr val="CC0000"/>
                </a:solidFill>
              </a:rPr>
              <a:t>Just like fullerenes, still needs 12 pentagons to close the structure – and a lot of hexagons to make the long tube.</a:t>
            </a:r>
          </a:p>
        </p:txBody>
      </p:sp>
    </p:spTree>
    <p:extLst>
      <p:ext uri="{BB962C8B-B14F-4D97-AF65-F5344CB8AC3E}">
        <p14:creationId xmlns:p14="http://schemas.microsoft.com/office/powerpoint/2010/main" val="18725057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206" y="0"/>
            <a:ext cx="8229600" cy="1143000"/>
          </a:xfrm>
        </p:spPr>
        <p:txBody>
          <a:bodyPr/>
          <a:lstStyle/>
          <a:p>
            <a:r>
              <a:rPr lang="en-US" dirty="0" smtClean="0">
                <a:solidFill>
                  <a:srgbClr val="CC0000"/>
                </a:solidFill>
              </a:rPr>
              <a:t>Carbon Nanotubes</a:t>
            </a:r>
            <a:endParaRPr lang="en-US" dirty="0">
              <a:solidFill>
                <a:srgbClr val="CC0000"/>
              </a:solidFill>
            </a:endParaRPr>
          </a:p>
        </p:txBody>
      </p:sp>
      <p:sp>
        <p:nvSpPr>
          <p:cNvPr id="3" name="Content Placeholder 2"/>
          <p:cNvSpPr>
            <a:spLocks noGrp="1"/>
          </p:cNvSpPr>
          <p:nvPr>
            <p:ph idx="1"/>
          </p:nvPr>
        </p:nvSpPr>
        <p:spPr>
          <a:xfrm>
            <a:off x="474206" y="1038225"/>
            <a:ext cx="8229600" cy="1095375"/>
          </a:xfrm>
        </p:spPr>
        <p:txBody>
          <a:bodyPr/>
          <a:lstStyle/>
          <a:p>
            <a:pPr marL="0" indent="0">
              <a:buNone/>
            </a:pPr>
            <a:r>
              <a:rPr lang="en-US" dirty="0" smtClean="0"/>
              <a:t>You can understand carbon nanotubes as a sheet of graphite, rolled up to make a tube:</a:t>
            </a:r>
            <a:endParaRPr lang="en-US" dirty="0"/>
          </a:p>
        </p:txBody>
      </p:sp>
      <p:pic>
        <p:nvPicPr>
          <p:cNvPr id="2050" name="Picture 2" descr="Image result for carbon nanotubes"/>
          <p:cNvPicPr>
            <a:picLocks noChangeAspect="1" noChangeArrowheads="1"/>
          </p:cNvPicPr>
          <p:nvPr/>
        </p:nvPicPr>
        <p:blipFill rotWithShape="1">
          <a:blip r:embed="rId2">
            <a:extLst>
              <a:ext uri="{28A0092B-C50C-407E-A947-70E740481C1C}">
                <a14:useLocalDpi xmlns:a14="http://schemas.microsoft.com/office/drawing/2010/main" val="0"/>
              </a:ext>
            </a:extLst>
          </a:blip>
          <a:srcRect b="15200"/>
          <a:stretch/>
        </p:blipFill>
        <p:spPr bwMode="auto">
          <a:xfrm>
            <a:off x="384175" y="2228849"/>
            <a:ext cx="8102600" cy="28534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57175" y="5082256"/>
            <a:ext cx="8753475" cy="369332"/>
          </a:xfrm>
          <a:prstGeom prst="rect">
            <a:avLst/>
          </a:prstGeom>
          <a:noFill/>
        </p:spPr>
        <p:txBody>
          <a:bodyPr wrap="square" rtlCol="0">
            <a:spAutoFit/>
          </a:bodyPr>
          <a:lstStyle/>
          <a:p>
            <a:r>
              <a:rPr lang="en-US" dirty="0" smtClean="0">
                <a:solidFill>
                  <a:srgbClr val="CC0000"/>
                </a:solidFill>
              </a:rPr>
              <a:t>            Graphite sheet	            Single-walled nanotube</a:t>
            </a:r>
            <a:r>
              <a:rPr lang="en-US" dirty="0">
                <a:solidFill>
                  <a:srgbClr val="CC0000"/>
                </a:solidFill>
              </a:rPr>
              <a:t> </a:t>
            </a:r>
            <a:r>
              <a:rPr lang="en-US" dirty="0" smtClean="0">
                <a:solidFill>
                  <a:srgbClr val="CC0000"/>
                </a:solidFill>
              </a:rPr>
              <a:t>         Multi-walled nanotube</a:t>
            </a:r>
            <a:endParaRPr lang="en-US" dirty="0">
              <a:solidFill>
                <a:srgbClr val="CC0000"/>
              </a:solidFill>
            </a:endParaRPr>
          </a:p>
        </p:txBody>
      </p:sp>
      <p:pic>
        <p:nvPicPr>
          <p:cNvPr id="2052" name="Picture 4" descr="https://upload.wikimedia.org/wikipedia/commons/thumb/d/da/Chiraltube.png/220px-Chiralt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025" y="5753100"/>
            <a:ext cx="2095500" cy="66675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048000" y="5753100"/>
            <a:ext cx="5638800" cy="923330"/>
          </a:xfrm>
          <a:prstGeom prst="rect">
            <a:avLst/>
          </a:prstGeom>
          <a:noFill/>
        </p:spPr>
        <p:txBody>
          <a:bodyPr wrap="square" rtlCol="0">
            <a:spAutoFit/>
          </a:bodyPr>
          <a:lstStyle/>
          <a:p>
            <a:r>
              <a:rPr lang="en-US" dirty="0" smtClean="0">
                <a:solidFill>
                  <a:srgbClr val="0000FF"/>
                </a:solidFill>
              </a:rPr>
              <a:t>Actual scanning tunneling microscopy (STM) image of a single-walled carbon nanotube.  The hexagons are clearly visible.</a:t>
            </a:r>
            <a:endParaRPr lang="en-US" dirty="0">
              <a:solidFill>
                <a:srgbClr val="0000FF"/>
              </a:solidFill>
            </a:endParaRPr>
          </a:p>
        </p:txBody>
      </p:sp>
    </p:spTree>
    <p:extLst>
      <p:ext uri="{BB962C8B-B14F-4D97-AF65-F5344CB8AC3E}">
        <p14:creationId xmlns:p14="http://schemas.microsoft.com/office/powerpoint/2010/main" val="15253762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206" y="0"/>
            <a:ext cx="8229600" cy="807396"/>
          </a:xfrm>
        </p:spPr>
        <p:txBody>
          <a:bodyPr/>
          <a:lstStyle/>
          <a:p>
            <a:r>
              <a:rPr lang="en-US" dirty="0" smtClean="0">
                <a:solidFill>
                  <a:srgbClr val="CC0000"/>
                </a:solidFill>
              </a:rPr>
              <a:t>Carbon Nanotubes</a:t>
            </a:r>
            <a:endParaRPr lang="en-US" dirty="0">
              <a:solidFill>
                <a:srgbClr val="CC0000"/>
              </a:solidFill>
            </a:endParaRPr>
          </a:p>
        </p:txBody>
      </p:sp>
      <p:sp>
        <p:nvSpPr>
          <p:cNvPr id="5" name="TextBox 4"/>
          <p:cNvSpPr txBox="1"/>
          <p:nvPr/>
        </p:nvSpPr>
        <p:spPr>
          <a:xfrm>
            <a:off x="628649" y="730385"/>
            <a:ext cx="8029575" cy="1754326"/>
          </a:xfrm>
          <a:prstGeom prst="rect">
            <a:avLst/>
          </a:prstGeom>
          <a:noFill/>
        </p:spPr>
        <p:txBody>
          <a:bodyPr wrap="square" rtlCol="0">
            <a:spAutoFit/>
          </a:bodyPr>
          <a:lstStyle/>
          <a:p>
            <a:r>
              <a:rPr lang="en-US" dirty="0" smtClean="0"/>
              <a:t>You can curl up a sheet of graphite in various ways that all match up the dangling bonds to create a possible structure.  These are characterized by two </a:t>
            </a:r>
            <a:r>
              <a:rPr lang="en-US" dirty="0" smtClean="0">
                <a:solidFill>
                  <a:srgbClr val="C00000"/>
                </a:solidFill>
              </a:rPr>
              <a:t>indices</a:t>
            </a:r>
            <a:r>
              <a:rPr lang="en-US" dirty="0" smtClean="0"/>
              <a:t> (</a:t>
            </a:r>
            <a:r>
              <a:rPr lang="en-US" dirty="0" err="1" smtClean="0"/>
              <a:t>n,m</a:t>
            </a:r>
            <a:r>
              <a:rPr lang="en-US" dirty="0" smtClean="0"/>
              <a:t>).  Each different (</a:t>
            </a:r>
            <a:r>
              <a:rPr lang="en-US" dirty="0" err="1" smtClean="0"/>
              <a:t>n,m</a:t>
            </a:r>
            <a:r>
              <a:rPr lang="en-US" dirty="0" smtClean="0"/>
              <a:t>) has slightly different (sometimes very different) properties.</a:t>
            </a:r>
          </a:p>
          <a:p>
            <a:r>
              <a:rPr lang="en-US" dirty="0" smtClean="0"/>
              <a:t>Some are </a:t>
            </a:r>
            <a:r>
              <a:rPr lang="en-US" dirty="0" smtClean="0">
                <a:solidFill>
                  <a:srgbClr val="C00000"/>
                </a:solidFill>
              </a:rPr>
              <a:t>metallic</a:t>
            </a:r>
            <a:r>
              <a:rPr lang="en-US" dirty="0" smtClean="0"/>
              <a:t>, and conduct electricity very well.  Some are </a:t>
            </a:r>
            <a:r>
              <a:rPr lang="en-US" dirty="0" smtClean="0">
                <a:solidFill>
                  <a:srgbClr val="C00000"/>
                </a:solidFill>
              </a:rPr>
              <a:t>semiconductors</a:t>
            </a:r>
            <a:r>
              <a:rPr lang="en-US" dirty="0" smtClean="0"/>
              <a:t>, and can be used to create light-emitting systems.  Some are even </a:t>
            </a:r>
            <a:r>
              <a:rPr lang="en-US" dirty="0" smtClean="0">
                <a:solidFill>
                  <a:srgbClr val="C00000"/>
                </a:solidFill>
              </a:rPr>
              <a:t>chiral</a:t>
            </a:r>
            <a:r>
              <a:rPr lang="en-US" dirty="0" smtClean="0"/>
              <a:t>, giving a spiral that can twist to the right or to the left.</a:t>
            </a:r>
            <a:endParaRPr lang="en-US" dirty="0"/>
          </a:p>
        </p:txBody>
      </p:sp>
      <p:grpSp>
        <p:nvGrpSpPr>
          <p:cNvPr id="8" name="Group 7"/>
          <p:cNvGrpSpPr/>
          <p:nvPr/>
        </p:nvGrpSpPr>
        <p:grpSpPr>
          <a:xfrm>
            <a:off x="2983480" y="2686091"/>
            <a:ext cx="3055313" cy="2869660"/>
            <a:chOff x="3219855" y="2665379"/>
            <a:chExt cx="2752928" cy="2684143"/>
          </a:xfrm>
        </p:grpSpPr>
        <p:pic>
          <p:nvPicPr>
            <p:cNvPr id="10" name="Picture 2" descr="Image result for carbon nanotubes"/>
            <p:cNvPicPr>
              <a:picLocks noChangeAspect="1" noChangeArrowheads="1"/>
            </p:cNvPicPr>
            <p:nvPr/>
          </p:nvPicPr>
          <p:blipFill rotWithShape="1">
            <a:blip r:embed="rId2">
              <a:extLst>
                <a:ext uri="{28A0092B-C50C-407E-A947-70E740481C1C}">
                  <a14:useLocalDpi xmlns:a14="http://schemas.microsoft.com/office/drawing/2010/main" val="0"/>
                </a:ext>
              </a:extLst>
            </a:blip>
            <a:srcRect l="47785" t="45729" r="2873" b="1644"/>
            <a:stretch/>
          </p:blipFill>
          <p:spPr bwMode="auto">
            <a:xfrm>
              <a:off x="3268494" y="2675106"/>
              <a:ext cx="2704289" cy="2674416"/>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6"/>
            <p:cNvSpPr/>
            <p:nvPr/>
          </p:nvSpPr>
          <p:spPr>
            <a:xfrm>
              <a:off x="3219855" y="2665379"/>
              <a:ext cx="564205" cy="1031132"/>
            </a:xfrm>
            <a:custGeom>
              <a:avLst/>
              <a:gdLst>
                <a:gd name="connsiteX0" fmla="*/ 29183 w 564205"/>
                <a:gd name="connsiteY0" fmla="*/ 1031132 h 1031132"/>
                <a:gd name="connsiteX1" fmla="*/ 515566 w 564205"/>
                <a:gd name="connsiteY1" fmla="*/ 651753 h 1031132"/>
                <a:gd name="connsiteX2" fmla="*/ 564205 w 564205"/>
                <a:gd name="connsiteY2" fmla="*/ 301557 h 1031132"/>
                <a:gd name="connsiteX3" fmla="*/ 379379 w 564205"/>
                <a:gd name="connsiteY3" fmla="*/ 77821 h 1031132"/>
                <a:gd name="connsiteX4" fmla="*/ 155643 w 564205"/>
                <a:gd name="connsiteY4" fmla="*/ 0 h 1031132"/>
                <a:gd name="connsiteX5" fmla="*/ 0 w 564205"/>
                <a:gd name="connsiteY5" fmla="*/ 0 h 1031132"/>
                <a:gd name="connsiteX6" fmla="*/ 29183 w 564205"/>
                <a:gd name="connsiteY6" fmla="*/ 1031132 h 103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4205" h="1031132">
                  <a:moveTo>
                    <a:pt x="29183" y="1031132"/>
                  </a:moveTo>
                  <a:lnTo>
                    <a:pt x="515566" y="651753"/>
                  </a:lnTo>
                  <a:lnTo>
                    <a:pt x="564205" y="301557"/>
                  </a:lnTo>
                  <a:lnTo>
                    <a:pt x="379379" y="77821"/>
                  </a:lnTo>
                  <a:lnTo>
                    <a:pt x="155643" y="0"/>
                  </a:lnTo>
                  <a:lnTo>
                    <a:pt x="0" y="0"/>
                  </a:lnTo>
                  <a:lnTo>
                    <a:pt x="29183" y="1031132"/>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5984811" y="2686091"/>
            <a:ext cx="3005019" cy="2665591"/>
            <a:chOff x="6041704" y="2597285"/>
            <a:chExt cx="3005019" cy="2665591"/>
          </a:xfrm>
        </p:grpSpPr>
        <p:pic>
          <p:nvPicPr>
            <p:cNvPr id="4098" name="Picture 2" descr="Image result for carbon nanotubes"/>
            <p:cNvPicPr>
              <a:picLocks noChangeAspect="1" noChangeArrowheads="1"/>
            </p:cNvPicPr>
            <p:nvPr/>
          </p:nvPicPr>
          <p:blipFill rotWithShape="1">
            <a:blip r:embed="rId2">
              <a:extLst>
                <a:ext uri="{28A0092B-C50C-407E-A947-70E740481C1C}">
                  <a14:useLocalDpi xmlns:a14="http://schemas.microsoft.com/office/drawing/2010/main" val="0"/>
                </a:ext>
              </a:extLst>
            </a:blip>
            <a:srcRect l="2427" t="44967" r="42982" b="1801"/>
            <a:stretch/>
          </p:blipFill>
          <p:spPr bwMode="auto">
            <a:xfrm>
              <a:off x="6041704" y="2597285"/>
              <a:ext cx="2948126" cy="2665591"/>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11"/>
            <p:cNvSpPr/>
            <p:nvPr/>
          </p:nvSpPr>
          <p:spPr>
            <a:xfrm>
              <a:off x="8463064" y="3258766"/>
              <a:ext cx="583659" cy="1342417"/>
            </a:xfrm>
            <a:custGeom>
              <a:avLst/>
              <a:gdLst>
                <a:gd name="connsiteX0" fmla="*/ 535021 w 583659"/>
                <a:gd name="connsiteY0" fmla="*/ 0 h 1342417"/>
                <a:gd name="connsiteX1" fmla="*/ 0 w 583659"/>
                <a:gd name="connsiteY1" fmla="*/ 428017 h 1342417"/>
                <a:gd name="connsiteX2" fmla="*/ 19455 w 583659"/>
                <a:gd name="connsiteY2" fmla="*/ 982494 h 1342417"/>
                <a:gd name="connsiteX3" fmla="*/ 418289 w 583659"/>
                <a:gd name="connsiteY3" fmla="*/ 1322962 h 1342417"/>
                <a:gd name="connsiteX4" fmla="*/ 583659 w 583659"/>
                <a:gd name="connsiteY4" fmla="*/ 1342417 h 1342417"/>
                <a:gd name="connsiteX5" fmla="*/ 535021 w 583659"/>
                <a:gd name="connsiteY5" fmla="*/ 0 h 134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659" h="1342417">
                  <a:moveTo>
                    <a:pt x="535021" y="0"/>
                  </a:moveTo>
                  <a:lnTo>
                    <a:pt x="0" y="428017"/>
                  </a:lnTo>
                  <a:lnTo>
                    <a:pt x="19455" y="982494"/>
                  </a:lnTo>
                  <a:lnTo>
                    <a:pt x="418289" y="1322962"/>
                  </a:lnTo>
                  <a:lnTo>
                    <a:pt x="583659" y="1342417"/>
                  </a:lnTo>
                  <a:lnTo>
                    <a:pt x="535021"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2" descr="Image result for carbon nanotubes"/>
          <p:cNvPicPr>
            <a:picLocks noChangeAspect="1" noChangeArrowheads="1"/>
          </p:cNvPicPr>
          <p:nvPr/>
        </p:nvPicPr>
        <p:blipFill rotWithShape="1">
          <a:blip r:embed="rId2">
            <a:extLst>
              <a:ext uri="{28A0092B-C50C-407E-A947-70E740481C1C}">
                <a14:useLocalDpi xmlns:a14="http://schemas.microsoft.com/office/drawing/2010/main" val="0"/>
              </a:ext>
            </a:extLst>
          </a:blip>
          <a:srcRect l="75415" t="36040" r="9089" b="55560"/>
          <a:stretch/>
        </p:blipFill>
        <p:spPr bwMode="auto">
          <a:xfrm>
            <a:off x="223737" y="5555751"/>
            <a:ext cx="2675106" cy="13445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carbon nanotubes"/>
          <p:cNvPicPr>
            <a:picLocks noChangeAspect="1" noChangeArrowheads="1"/>
          </p:cNvPicPr>
          <p:nvPr/>
        </p:nvPicPr>
        <p:blipFill rotWithShape="1">
          <a:blip r:embed="rId2">
            <a:extLst>
              <a:ext uri="{28A0092B-C50C-407E-A947-70E740481C1C}">
                <a14:useLocalDpi xmlns:a14="http://schemas.microsoft.com/office/drawing/2010/main" val="0"/>
              </a:ext>
            </a:extLst>
          </a:blip>
          <a:srcRect l="48886" t="1828" r="3254" b="55560"/>
          <a:stretch/>
        </p:blipFill>
        <p:spPr bwMode="auto">
          <a:xfrm>
            <a:off x="0" y="2752928"/>
            <a:ext cx="3394953" cy="280282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result for carbon nanotubes"/>
          <p:cNvPicPr>
            <a:picLocks noChangeAspect="1" noChangeArrowheads="1"/>
          </p:cNvPicPr>
          <p:nvPr/>
        </p:nvPicPr>
        <p:blipFill rotWithShape="1">
          <a:blip r:embed="rId2">
            <a:extLst>
              <a:ext uri="{28A0092B-C50C-407E-A947-70E740481C1C}">
                <a14:useLocalDpi xmlns:a14="http://schemas.microsoft.com/office/drawing/2010/main" val="0"/>
              </a:ext>
            </a:extLst>
          </a:blip>
          <a:srcRect l="75423" t="89592" r="9730" b="1574"/>
          <a:stretch/>
        </p:blipFill>
        <p:spPr bwMode="auto">
          <a:xfrm>
            <a:off x="3296569" y="5498529"/>
            <a:ext cx="2470826" cy="136332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carbon nanotubes"/>
          <p:cNvPicPr>
            <a:picLocks noChangeAspect="1" noChangeArrowheads="1"/>
          </p:cNvPicPr>
          <p:nvPr/>
        </p:nvPicPr>
        <p:blipFill rotWithShape="1">
          <a:blip r:embed="rId2">
            <a:extLst>
              <a:ext uri="{28A0092B-C50C-407E-A947-70E740481C1C}">
                <a14:useLocalDpi xmlns:a14="http://schemas.microsoft.com/office/drawing/2010/main" val="0"/>
              </a:ext>
            </a:extLst>
          </a:blip>
          <a:srcRect l="22685" t="89370" r="61011" b="2144"/>
          <a:stretch/>
        </p:blipFill>
        <p:spPr bwMode="auto">
          <a:xfrm>
            <a:off x="6380790" y="5555751"/>
            <a:ext cx="2317210" cy="1118268"/>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Connector 23"/>
          <p:cNvCxnSpPr/>
          <p:nvPr/>
        </p:nvCxnSpPr>
        <p:spPr>
          <a:xfrm flipH="1">
            <a:off x="1314450" y="5838825"/>
            <a:ext cx="66676" cy="83344"/>
          </a:xfrm>
          <a:prstGeom prst="line">
            <a:avLst/>
          </a:prstGeom>
          <a:ln w="1905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314450" y="5905500"/>
            <a:ext cx="97631" cy="121444"/>
          </a:xfrm>
          <a:prstGeom prst="line">
            <a:avLst/>
          </a:prstGeom>
          <a:ln w="1905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1314450" y="6026944"/>
            <a:ext cx="97631" cy="111919"/>
          </a:xfrm>
          <a:prstGeom prst="line">
            <a:avLst/>
          </a:prstGeom>
          <a:ln w="1905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314450" y="6138863"/>
            <a:ext cx="97631" cy="121443"/>
          </a:xfrm>
          <a:prstGeom prst="line">
            <a:avLst/>
          </a:prstGeom>
          <a:ln w="1905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1345405" y="6259115"/>
            <a:ext cx="66676" cy="105966"/>
          </a:xfrm>
          <a:prstGeom prst="line">
            <a:avLst/>
          </a:prstGeom>
          <a:ln w="1905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flipV="1">
            <a:off x="1347788" y="6369844"/>
            <a:ext cx="64293" cy="88106"/>
          </a:xfrm>
          <a:prstGeom prst="line">
            <a:avLst/>
          </a:prstGeom>
          <a:ln w="1905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4088606" y="5875734"/>
            <a:ext cx="90488" cy="63104"/>
          </a:xfrm>
          <a:prstGeom prst="line">
            <a:avLst/>
          </a:prstGeom>
          <a:ln w="1905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088606" y="5922169"/>
            <a:ext cx="0" cy="104775"/>
          </a:xfrm>
          <a:prstGeom prst="line">
            <a:avLst/>
          </a:prstGeom>
          <a:ln w="1905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flipV="1">
            <a:off x="4088606" y="6028134"/>
            <a:ext cx="90488" cy="54769"/>
          </a:xfrm>
          <a:prstGeom prst="line">
            <a:avLst/>
          </a:prstGeom>
          <a:ln w="1905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4179094" y="6082903"/>
            <a:ext cx="0" cy="97287"/>
          </a:xfrm>
          <a:prstGeom prst="line">
            <a:avLst/>
          </a:prstGeom>
          <a:ln w="1905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4088606" y="6180190"/>
            <a:ext cx="90488" cy="63104"/>
          </a:xfrm>
          <a:prstGeom prst="line">
            <a:avLst/>
          </a:prstGeom>
          <a:ln w="1905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088606" y="6243294"/>
            <a:ext cx="0" cy="86069"/>
          </a:xfrm>
          <a:prstGeom prst="line">
            <a:avLst/>
          </a:prstGeom>
          <a:ln w="1905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flipV="1">
            <a:off x="4088606" y="6331743"/>
            <a:ext cx="90488" cy="38101"/>
          </a:xfrm>
          <a:prstGeom prst="line">
            <a:avLst/>
          </a:prstGeom>
          <a:ln w="1905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7296150" y="6287689"/>
            <a:ext cx="90488" cy="63104"/>
          </a:xfrm>
          <a:prstGeom prst="line">
            <a:avLst/>
          </a:prstGeom>
          <a:ln w="1905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7386638" y="6199584"/>
            <a:ext cx="0" cy="91551"/>
          </a:xfrm>
          <a:prstGeom prst="line">
            <a:avLst/>
          </a:prstGeom>
          <a:ln w="1905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7384257" y="6114885"/>
            <a:ext cx="92869" cy="93629"/>
          </a:xfrm>
          <a:prstGeom prst="line">
            <a:avLst/>
          </a:prstGeom>
          <a:ln w="1905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7472365" y="6026944"/>
            <a:ext cx="2380" cy="87941"/>
          </a:xfrm>
          <a:prstGeom prst="line">
            <a:avLst/>
          </a:prstGeom>
          <a:ln w="1905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7472365" y="5966222"/>
            <a:ext cx="90488" cy="63104"/>
          </a:xfrm>
          <a:prstGeom prst="line">
            <a:avLst/>
          </a:prstGeom>
          <a:ln w="19050">
            <a:solidFill>
              <a:srgbClr val="CC0000"/>
            </a:solidFill>
          </a:ln>
        </p:spPr>
        <p:style>
          <a:lnRef idx="1">
            <a:schemeClr val="accent1"/>
          </a:lnRef>
          <a:fillRef idx="0">
            <a:schemeClr val="accent1"/>
          </a:fillRef>
          <a:effectRef idx="0">
            <a:schemeClr val="accent1"/>
          </a:effectRef>
          <a:fontRef idx="minor">
            <a:schemeClr val="tx1"/>
          </a:fontRef>
        </p:style>
      </p:cxnSp>
      <p:sp>
        <p:nvSpPr>
          <p:cNvPr id="2069" name="Rectangle 2068"/>
          <p:cNvSpPr/>
          <p:nvPr/>
        </p:nvSpPr>
        <p:spPr>
          <a:xfrm>
            <a:off x="1847850" y="4953000"/>
            <a:ext cx="1050993" cy="545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716402" y="5076825"/>
            <a:ext cx="1050993" cy="545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7153275" y="4832635"/>
            <a:ext cx="1050993" cy="545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53703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206" y="0"/>
            <a:ext cx="8229600" cy="807396"/>
          </a:xfrm>
        </p:spPr>
        <p:txBody>
          <a:bodyPr/>
          <a:lstStyle/>
          <a:p>
            <a:r>
              <a:rPr lang="en-US" dirty="0" smtClean="0">
                <a:solidFill>
                  <a:srgbClr val="CC0000"/>
                </a:solidFill>
              </a:rPr>
              <a:t>Carbon Nanotube Applications</a:t>
            </a:r>
            <a:endParaRPr lang="en-US" dirty="0">
              <a:solidFill>
                <a:srgbClr val="CC0000"/>
              </a:solidFill>
            </a:endParaRPr>
          </a:p>
        </p:txBody>
      </p:sp>
      <p:sp>
        <p:nvSpPr>
          <p:cNvPr id="5" name="TextBox 4"/>
          <p:cNvSpPr txBox="1"/>
          <p:nvPr/>
        </p:nvSpPr>
        <p:spPr>
          <a:xfrm>
            <a:off x="380999" y="730385"/>
            <a:ext cx="8515351" cy="5632311"/>
          </a:xfrm>
          <a:prstGeom prst="rect">
            <a:avLst/>
          </a:prstGeom>
          <a:noFill/>
        </p:spPr>
        <p:txBody>
          <a:bodyPr wrap="square" rtlCol="0">
            <a:spAutoFit/>
          </a:bodyPr>
          <a:lstStyle/>
          <a:p>
            <a:r>
              <a:rPr lang="en-US" dirty="0" smtClean="0"/>
              <a:t>Current Uses (all based on bulk masses of nanotubes, utilizing their tensile strength):</a:t>
            </a:r>
          </a:p>
          <a:p>
            <a:pPr marL="285750" indent="-285750">
              <a:buFont typeface="Arial" panose="020B0604020202020204" pitchFamily="34" charset="0"/>
              <a:buChar char="•"/>
            </a:pPr>
            <a:r>
              <a:rPr lang="en-US" dirty="0" smtClean="0"/>
              <a:t>Bicycle components – lightweight and extremely strong (bulk masses of nanotubes)</a:t>
            </a:r>
          </a:p>
          <a:p>
            <a:pPr marL="285750" indent="-285750">
              <a:buFont typeface="Arial" panose="020B0604020202020204" pitchFamily="34" charset="0"/>
              <a:buChar char="•"/>
            </a:pPr>
            <a:r>
              <a:rPr lang="en-US" dirty="0" smtClean="0"/>
              <a:t>Lightweight boats – a 54’ vessel weighing 8,000 pounds has been built that can carry 15,000 pounds of cargo over 2500 miles</a:t>
            </a:r>
          </a:p>
          <a:p>
            <a:pPr marL="285750" indent="-285750">
              <a:buFont typeface="Arial" panose="020B0604020202020204" pitchFamily="34" charset="0"/>
              <a:buChar char="•"/>
            </a:pPr>
            <a:r>
              <a:rPr lang="en-US" dirty="0" smtClean="0"/>
              <a:t>Mixed with epoxy to form lightweight composites 20 to 30% stronger than other materials, used for skis, ice hockey sticks, hunting arrows, surfboards, wind turbines</a:t>
            </a:r>
          </a:p>
          <a:p>
            <a:pPr marL="285750" indent="-285750">
              <a:buFont typeface="Arial" panose="020B0604020202020204" pitchFamily="34" charset="0"/>
              <a:buChar char="•"/>
            </a:pPr>
            <a:r>
              <a:rPr lang="en-US" dirty="0" smtClean="0"/>
              <a:t>Tips for atomic force microscopy probes</a:t>
            </a:r>
          </a:p>
          <a:p>
            <a:endParaRPr lang="en-US" dirty="0"/>
          </a:p>
          <a:p>
            <a:r>
              <a:rPr lang="en-US" dirty="0" smtClean="0"/>
              <a:t>Potential future uses:</a:t>
            </a:r>
          </a:p>
          <a:p>
            <a:pPr marL="285750" indent="-285750">
              <a:buFont typeface="Arial" panose="020B0604020202020204" pitchFamily="34" charset="0"/>
              <a:buChar char="•"/>
            </a:pPr>
            <a:r>
              <a:rPr lang="en-US" dirty="0" smtClean="0"/>
              <a:t>Microelectronics – individual nanotubes can be used as circuit elements. Very difficult to assemble the circuit however.</a:t>
            </a:r>
          </a:p>
          <a:p>
            <a:pPr marL="285750" indent="-285750">
              <a:buFont typeface="Arial" panose="020B0604020202020204" pitchFamily="34" charset="0"/>
              <a:buChar char="•"/>
            </a:pPr>
            <a:r>
              <a:rPr lang="en-US" dirty="0" smtClean="0"/>
              <a:t>Radar absorbers – nanotubes absorb radio frequencies well, so they may be useful in coating military aircraft to make them less visible on radar.</a:t>
            </a:r>
          </a:p>
          <a:p>
            <a:pPr marL="285750" indent="-285750">
              <a:buFont typeface="Arial" panose="020B0604020202020204" pitchFamily="34" charset="0"/>
              <a:buChar char="•"/>
            </a:pPr>
            <a:r>
              <a:rPr lang="en-US" dirty="0" smtClean="0"/>
              <a:t>High-strength alloys – aluminum-nanotube composites have similar strength to stainless steel at 1/3 the density. Potentially useful in aircraft and even automotive applications.</a:t>
            </a:r>
          </a:p>
          <a:p>
            <a:pPr marL="285750" indent="-285750">
              <a:buFont typeface="Arial" panose="020B0604020202020204" pitchFamily="34" charset="0"/>
              <a:buChar char="•"/>
            </a:pPr>
            <a:r>
              <a:rPr lang="en-US" dirty="0" smtClean="0"/>
              <a:t>Textiles – including bullet-resistant fabrics</a:t>
            </a:r>
          </a:p>
          <a:p>
            <a:pPr marL="285750" indent="-285750">
              <a:buFont typeface="Arial" panose="020B0604020202020204" pitchFamily="34" charset="0"/>
              <a:buChar char="•"/>
            </a:pPr>
            <a:r>
              <a:rPr lang="en-US" dirty="0" smtClean="0"/>
              <a:t>Solar cells – useful because they are </a:t>
            </a:r>
          </a:p>
          <a:p>
            <a:r>
              <a:rPr lang="en-US" dirty="0"/>
              <a:t> </a:t>
            </a:r>
            <a:r>
              <a:rPr lang="en-US" dirty="0" smtClean="0"/>
              <a:t>       strongly absorptive in visible and UV</a:t>
            </a:r>
          </a:p>
          <a:p>
            <a:endParaRPr lang="en-US" dirty="0"/>
          </a:p>
        </p:txBody>
      </p:sp>
      <p:pic>
        <p:nvPicPr>
          <p:cNvPr id="5122" name="Picture 2" descr="https://upload.wikimedia.org/wikipedia/commons/thumb/a/a3/CSIRO_ScienceImage_1074_Carbon_nanotubes_being_spun_to_form_a_yarn.jpg/220px-CSIRO_ScienceImage_1074_Carbon_nanotubes_being_spun_to_form_a_yar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0850" y="4991099"/>
            <a:ext cx="2095500" cy="14954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86475" y="6550223"/>
            <a:ext cx="3057525" cy="307777"/>
          </a:xfrm>
          <a:prstGeom prst="rect">
            <a:avLst/>
          </a:prstGeom>
          <a:noFill/>
        </p:spPr>
        <p:txBody>
          <a:bodyPr wrap="square" rtlCol="0">
            <a:spAutoFit/>
          </a:bodyPr>
          <a:lstStyle/>
          <a:p>
            <a:r>
              <a:rPr lang="en-US" sz="1400" dirty="0" smtClean="0">
                <a:solidFill>
                  <a:srgbClr val="C00000"/>
                </a:solidFill>
              </a:rPr>
              <a:t>Carbon nanotubes being spun into yarn</a:t>
            </a:r>
            <a:endParaRPr lang="en-US" sz="1400" dirty="0">
              <a:solidFill>
                <a:srgbClr val="C00000"/>
              </a:solidFill>
            </a:endParaRPr>
          </a:p>
        </p:txBody>
      </p:sp>
    </p:spTree>
    <p:extLst>
      <p:ext uri="{BB962C8B-B14F-4D97-AF65-F5344CB8AC3E}">
        <p14:creationId xmlns:p14="http://schemas.microsoft.com/office/powerpoint/2010/main" val="2605836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581061" cy="1143000"/>
          </a:xfrm>
        </p:spPr>
        <p:txBody>
          <a:bodyPr>
            <a:normAutofit fontScale="90000"/>
          </a:bodyPr>
          <a:lstStyle/>
          <a:p>
            <a:r>
              <a:rPr lang="en-US" dirty="0" smtClean="0">
                <a:solidFill>
                  <a:srgbClr val="C00000"/>
                </a:solidFill>
                <a:latin typeface="Times New Roman" panose="02020603050405020304" pitchFamily="18" charset="0"/>
                <a:cs typeface="Times New Roman" panose="02020603050405020304" pitchFamily="18" charset="0"/>
              </a:rPr>
              <a:t>Electronic Materials: Semiconductors</a:t>
            </a:r>
            <a:endParaRPr lang="en-US" dirty="0"/>
          </a:p>
        </p:txBody>
      </p:sp>
      <p:sp>
        <p:nvSpPr>
          <p:cNvPr id="3" name="TextBox 2"/>
          <p:cNvSpPr txBox="1"/>
          <p:nvPr/>
        </p:nvSpPr>
        <p:spPr>
          <a:xfrm>
            <a:off x="861873" y="4472900"/>
            <a:ext cx="7772400" cy="2308324"/>
          </a:xfrm>
          <a:prstGeom prst="rect">
            <a:avLst/>
          </a:prstGeom>
          <a:noFill/>
        </p:spPr>
        <p:txBody>
          <a:bodyPr wrap="square" rtlCol="0">
            <a:spAutoFit/>
          </a:bodyPr>
          <a:lstStyle/>
          <a:p>
            <a:r>
              <a:rPr lang="en-US" dirty="0" smtClean="0"/>
              <a:t>In semiconductors, the bands consist of a lower energy band, which is completely filled (the </a:t>
            </a:r>
            <a:r>
              <a:rPr lang="en-US" u="sng" dirty="0" smtClean="0">
                <a:solidFill>
                  <a:srgbClr val="CC0000"/>
                </a:solidFill>
              </a:rPr>
              <a:t>valence band</a:t>
            </a:r>
            <a:r>
              <a:rPr lang="en-US" dirty="0" smtClean="0"/>
              <a:t>) and a higher energy band that is normally empty (the </a:t>
            </a:r>
            <a:r>
              <a:rPr lang="en-US" u="sng" dirty="0" smtClean="0">
                <a:solidFill>
                  <a:srgbClr val="CC0000"/>
                </a:solidFill>
              </a:rPr>
              <a:t>conduction band</a:t>
            </a:r>
            <a:r>
              <a:rPr lang="en-US" dirty="0" smtClean="0"/>
              <a:t>).  They are separated by an energy gap, the </a:t>
            </a:r>
            <a:r>
              <a:rPr lang="en-US" u="sng" dirty="0" smtClean="0">
                <a:solidFill>
                  <a:srgbClr val="CC0000"/>
                </a:solidFill>
              </a:rPr>
              <a:t>band gap</a:t>
            </a:r>
            <a:r>
              <a:rPr lang="en-US" dirty="0" smtClean="0"/>
              <a:t>.</a:t>
            </a:r>
          </a:p>
          <a:p>
            <a:endParaRPr lang="en-US" u="sng" dirty="0">
              <a:solidFill>
                <a:srgbClr val="CC0000"/>
              </a:solidFill>
            </a:endParaRPr>
          </a:p>
          <a:p>
            <a:r>
              <a:rPr lang="en-US" dirty="0" smtClean="0"/>
              <a:t>Semiconductors are </a:t>
            </a:r>
            <a:r>
              <a:rPr lang="en-US" u="sng" dirty="0" smtClean="0">
                <a:solidFill>
                  <a:srgbClr val="C00000"/>
                </a:solidFill>
              </a:rPr>
              <a:t>poor conductors </a:t>
            </a:r>
            <a:r>
              <a:rPr lang="en-US" dirty="0" smtClean="0"/>
              <a:t>of electricity, but they get better at higher T (more electrons are thermally excited to the conduction band).  This can be used to build thermometers, since the resistance of a semiconductor can be used to measure temperature.  Such devices are called </a:t>
            </a:r>
            <a:r>
              <a:rPr lang="en-US" u="sng" dirty="0" smtClean="0">
                <a:solidFill>
                  <a:srgbClr val="C00000"/>
                </a:solidFill>
              </a:rPr>
              <a:t>thermistors</a:t>
            </a:r>
            <a:r>
              <a:rPr lang="en-US" dirty="0" smtClean="0"/>
              <a:t>.  </a:t>
            </a:r>
            <a:endParaRPr lang="en-US" dirty="0"/>
          </a:p>
        </p:txBody>
      </p:sp>
      <p:pic>
        <p:nvPicPr>
          <p:cNvPr id="2050" name="Picture 2" descr="Image result for semiconductor band gap"/>
          <p:cNvPicPr>
            <a:picLocks noChangeAspect="1" noChangeArrowheads="1"/>
          </p:cNvPicPr>
          <p:nvPr/>
        </p:nvPicPr>
        <p:blipFill rotWithShape="1">
          <a:blip r:embed="rId2">
            <a:extLst>
              <a:ext uri="{28A0092B-C50C-407E-A947-70E740481C1C}">
                <a14:useLocalDpi xmlns:a14="http://schemas.microsoft.com/office/drawing/2010/main" val="0"/>
              </a:ext>
            </a:extLst>
          </a:blip>
          <a:srcRect t="18633" r="63833" b="30117"/>
          <a:stretch/>
        </p:blipFill>
        <p:spPr bwMode="auto">
          <a:xfrm>
            <a:off x="676275" y="1347346"/>
            <a:ext cx="2066925" cy="19526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76300" y="3666692"/>
            <a:ext cx="2140085" cy="369332"/>
          </a:xfrm>
          <a:prstGeom prst="rect">
            <a:avLst/>
          </a:prstGeom>
          <a:noFill/>
        </p:spPr>
        <p:txBody>
          <a:bodyPr wrap="square" rtlCol="0">
            <a:spAutoFit/>
          </a:bodyPr>
          <a:lstStyle/>
          <a:p>
            <a:r>
              <a:rPr lang="en-US" b="1" dirty="0" smtClean="0"/>
              <a:t>Metal – no band gap</a:t>
            </a:r>
            <a:endParaRPr lang="en-US" b="1" dirty="0"/>
          </a:p>
        </p:txBody>
      </p:sp>
      <p:sp>
        <p:nvSpPr>
          <p:cNvPr id="15" name="TextBox 14"/>
          <p:cNvSpPr txBox="1"/>
          <p:nvPr/>
        </p:nvSpPr>
        <p:spPr>
          <a:xfrm>
            <a:off x="1709737" y="2925819"/>
            <a:ext cx="1408142" cy="369332"/>
          </a:xfrm>
          <a:prstGeom prst="rect">
            <a:avLst/>
          </a:prstGeom>
          <a:noFill/>
        </p:spPr>
        <p:txBody>
          <a:bodyPr wrap="none" rtlCol="0">
            <a:spAutoFit/>
          </a:bodyPr>
          <a:lstStyle/>
          <a:p>
            <a:r>
              <a:rPr lang="en-US" dirty="0">
                <a:solidFill>
                  <a:srgbClr val="CC0000"/>
                </a:solidFill>
              </a:rPr>
              <a:t>f</a:t>
            </a:r>
            <a:r>
              <a:rPr lang="en-US" dirty="0" smtClean="0">
                <a:solidFill>
                  <a:srgbClr val="CC0000"/>
                </a:solidFill>
              </a:rPr>
              <a:t>illed orbitals</a:t>
            </a:r>
            <a:endParaRPr lang="en-US" dirty="0">
              <a:solidFill>
                <a:srgbClr val="CC0000"/>
              </a:solidFill>
            </a:endParaRPr>
          </a:p>
        </p:txBody>
      </p:sp>
      <p:sp>
        <p:nvSpPr>
          <p:cNvPr id="19" name="TextBox 18"/>
          <p:cNvSpPr txBox="1"/>
          <p:nvPr/>
        </p:nvSpPr>
        <p:spPr>
          <a:xfrm>
            <a:off x="1709737" y="1347346"/>
            <a:ext cx="1543371" cy="369332"/>
          </a:xfrm>
          <a:prstGeom prst="rect">
            <a:avLst/>
          </a:prstGeom>
          <a:noFill/>
        </p:spPr>
        <p:txBody>
          <a:bodyPr wrap="none" rtlCol="0">
            <a:spAutoFit/>
          </a:bodyPr>
          <a:lstStyle/>
          <a:p>
            <a:r>
              <a:rPr lang="en-US" dirty="0" smtClean="0">
                <a:solidFill>
                  <a:srgbClr val="0000FF"/>
                </a:solidFill>
              </a:rPr>
              <a:t>empty orbitals</a:t>
            </a:r>
            <a:endParaRPr lang="en-US" dirty="0">
              <a:solidFill>
                <a:srgbClr val="0000FF"/>
              </a:solidFill>
            </a:endParaRPr>
          </a:p>
        </p:txBody>
      </p:sp>
      <p:cxnSp>
        <p:nvCxnSpPr>
          <p:cNvPr id="26" name="Straight Arrow Connector 25"/>
          <p:cNvCxnSpPr/>
          <p:nvPr/>
        </p:nvCxnSpPr>
        <p:spPr>
          <a:xfrm flipH="1">
            <a:off x="1476273" y="1634313"/>
            <a:ext cx="326079" cy="282103"/>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5" idx="1"/>
          </p:cNvCxnSpPr>
          <p:nvPr/>
        </p:nvCxnSpPr>
        <p:spPr>
          <a:xfrm flipH="1" flipV="1">
            <a:off x="1383659" y="2880423"/>
            <a:ext cx="326078" cy="230062"/>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709737" y="2138992"/>
            <a:ext cx="1214033" cy="369332"/>
          </a:xfrm>
          <a:prstGeom prst="rect">
            <a:avLst/>
          </a:prstGeom>
          <a:solidFill>
            <a:schemeClr val="bg1"/>
          </a:solidFill>
        </p:spPr>
        <p:txBody>
          <a:bodyPr wrap="square" rtlCol="0">
            <a:spAutoFit/>
          </a:bodyPr>
          <a:lstStyle/>
          <a:p>
            <a:r>
              <a:rPr lang="en-US" u="sng" dirty="0" smtClean="0">
                <a:solidFill>
                  <a:srgbClr val="C00000"/>
                </a:solidFill>
              </a:rPr>
              <a:t>Fermi level</a:t>
            </a:r>
            <a:endParaRPr lang="en-US" u="sng" dirty="0">
              <a:solidFill>
                <a:srgbClr val="C00000"/>
              </a:solidFill>
            </a:endParaRPr>
          </a:p>
        </p:txBody>
      </p:sp>
      <p:grpSp>
        <p:nvGrpSpPr>
          <p:cNvPr id="29" name="Group 28"/>
          <p:cNvGrpSpPr/>
          <p:nvPr/>
        </p:nvGrpSpPr>
        <p:grpSpPr>
          <a:xfrm>
            <a:off x="4630363" y="1189739"/>
            <a:ext cx="1556427" cy="1896224"/>
            <a:chOff x="5914415" y="1374702"/>
            <a:chExt cx="1293780" cy="1591707"/>
          </a:xfrm>
        </p:grpSpPr>
        <p:pic>
          <p:nvPicPr>
            <p:cNvPr id="33" name="Picture 2" descr="Image result for semiconductor band gap"/>
            <p:cNvPicPr>
              <a:picLocks noChangeAspect="1" noChangeArrowheads="1"/>
            </p:cNvPicPr>
            <p:nvPr/>
          </p:nvPicPr>
          <p:blipFill rotWithShape="1">
            <a:blip r:embed="rId2">
              <a:extLst>
                <a:ext uri="{28A0092B-C50C-407E-A947-70E740481C1C}">
                  <a14:useLocalDpi xmlns:a14="http://schemas.microsoft.com/office/drawing/2010/main" val="0"/>
                </a:ext>
              </a:extLst>
            </a:blip>
            <a:srcRect l="36564" t="18633" r="40797" b="59236"/>
            <a:stretch/>
          </p:blipFill>
          <p:spPr bwMode="auto">
            <a:xfrm>
              <a:off x="5914416" y="1374702"/>
              <a:ext cx="1293779" cy="84320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Image result for semiconductor band gap"/>
            <p:cNvPicPr>
              <a:picLocks noChangeAspect="1" noChangeArrowheads="1"/>
            </p:cNvPicPr>
            <p:nvPr/>
          </p:nvPicPr>
          <p:blipFill rotWithShape="1">
            <a:blip r:embed="rId2">
              <a:extLst>
                <a:ext uri="{28A0092B-C50C-407E-A947-70E740481C1C}">
                  <a14:useLocalDpi xmlns:a14="http://schemas.microsoft.com/office/drawing/2010/main" val="0"/>
                </a:ext>
              </a:extLst>
            </a:blip>
            <a:srcRect l="36564" t="49635" r="40797" b="30719"/>
            <a:stretch/>
          </p:blipFill>
          <p:spPr bwMode="auto">
            <a:xfrm>
              <a:off x="5914415" y="2217906"/>
              <a:ext cx="1293779" cy="748503"/>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TextBox 35"/>
          <p:cNvSpPr txBox="1"/>
          <p:nvPr/>
        </p:nvSpPr>
        <p:spPr>
          <a:xfrm>
            <a:off x="4841943" y="3468359"/>
            <a:ext cx="2434347" cy="923330"/>
          </a:xfrm>
          <a:prstGeom prst="rect">
            <a:avLst/>
          </a:prstGeom>
          <a:noFill/>
        </p:spPr>
        <p:txBody>
          <a:bodyPr wrap="square" rtlCol="0">
            <a:spAutoFit/>
          </a:bodyPr>
          <a:lstStyle/>
          <a:p>
            <a:r>
              <a:rPr lang="en-US" b="1" dirty="0" smtClean="0"/>
              <a:t>Semiconductor – </a:t>
            </a:r>
          </a:p>
          <a:p>
            <a:r>
              <a:rPr lang="en-US" b="1" dirty="0"/>
              <a:t> </a:t>
            </a:r>
            <a:r>
              <a:rPr lang="en-US" b="1" dirty="0" smtClean="0"/>
              <a:t>small band gap </a:t>
            </a:r>
          </a:p>
          <a:p>
            <a:r>
              <a:rPr lang="en-US" b="1" dirty="0" smtClean="0"/>
              <a:t>(&lt;350 kJ/</a:t>
            </a:r>
            <a:r>
              <a:rPr lang="en-US" b="1" dirty="0" err="1" smtClean="0"/>
              <a:t>mol</a:t>
            </a:r>
            <a:r>
              <a:rPr lang="en-US" b="1" dirty="0" smtClean="0"/>
              <a:t> ~ 3.5 eV)</a:t>
            </a:r>
            <a:endParaRPr lang="en-US" b="1" dirty="0"/>
          </a:p>
        </p:txBody>
      </p:sp>
      <p:sp>
        <p:nvSpPr>
          <p:cNvPr id="31" name="TextBox 30"/>
          <p:cNvSpPr txBox="1"/>
          <p:nvPr/>
        </p:nvSpPr>
        <p:spPr>
          <a:xfrm>
            <a:off x="6207910" y="2596780"/>
            <a:ext cx="1994169" cy="369332"/>
          </a:xfrm>
          <a:prstGeom prst="rect">
            <a:avLst/>
          </a:prstGeom>
          <a:noFill/>
        </p:spPr>
        <p:txBody>
          <a:bodyPr wrap="square" rtlCol="0">
            <a:spAutoFit/>
          </a:bodyPr>
          <a:lstStyle/>
          <a:p>
            <a:r>
              <a:rPr lang="en-US" dirty="0" smtClean="0"/>
              <a:t>Filled valence band</a:t>
            </a:r>
            <a:endParaRPr lang="en-US" dirty="0"/>
          </a:p>
        </p:txBody>
      </p:sp>
      <p:sp>
        <p:nvSpPr>
          <p:cNvPr id="38" name="TextBox 37"/>
          <p:cNvSpPr txBox="1"/>
          <p:nvPr/>
        </p:nvSpPr>
        <p:spPr>
          <a:xfrm>
            <a:off x="6211111" y="1498922"/>
            <a:ext cx="2535962" cy="369332"/>
          </a:xfrm>
          <a:prstGeom prst="rect">
            <a:avLst/>
          </a:prstGeom>
          <a:noFill/>
        </p:spPr>
        <p:txBody>
          <a:bodyPr wrap="square" rtlCol="0">
            <a:spAutoFit/>
          </a:bodyPr>
          <a:lstStyle/>
          <a:p>
            <a:r>
              <a:rPr lang="en-US" dirty="0" smtClean="0"/>
              <a:t>Empty conduction band</a:t>
            </a:r>
            <a:endParaRPr lang="en-US" dirty="0"/>
          </a:p>
        </p:txBody>
      </p:sp>
      <p:sp>
        <p:nvSpPr>
          <p:cNvPr id="2049" name="TextBox 2048"/>
          <p:cNvSpPr txBox="1"/>
          <p:nvPr/>
        </p:nvSpPr>
        <p:spPr>
          <a:xfrm>
            <a:off x="3822565" y="2009594"/>
            <a:ext cx="1270067" cy="369332"/>
          </a:xfrm>
          <a:prstGeom prst="rect">
            <a:avLst/>
          </a:prstGeom>
          <a:noFill/>
        </p:spPr>
        <p:txBody>
          <a:bodyPr wrap="square" rtlCol="0">
            <a:spAutoFit/>
          </a:bodyPr>
          <a:lstStyle/>
          <a:p>
            <a:r>
              <a:rPr lang="en-US" dirty="0" smtClean="0">
                <a:solidFill>
                  <a:srgbClr val="00B050"/>
                </a:solidFill>
              </a:rPr>
              <a:t>Band Gap</a:t>
            </a:r>
            <a:endParaRPr lang="en-US" dirty="0">
              <a:solidFill>
                <a:srgbClr val="00B050"/>
              </a:solidFill>
            </a:endParaRPr>
          </a:p>
        </p:txBody>
      </p:sp>
    </p:spTree>
    <p:extLst>
      <p:ext uri="{BB962C8B-B14F-4D97-AF65-F5344CB8AC3E}">
        <p14:creationId xmlns:p14="http://schemas.microsoft.com/office/powerpoint/2010/main" val="3311599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C0000"/>
                </a:solidFill>
              </a:rPr>
              <a:t>Liquid Crystals</a:t>
            </a:r>
            <a:endParaRPr lang="en-US" dirty="0">
              <a:solidFill>
                <a:srgbClr val="CC0000"/>
              </a:solidFill>
            </a:endParaRPr>
          </a:p>
        </p:txBody>
      </p:sp>
      <p:sp>
        <p:nvSpPr>
          <p:cNvPr id="3" name="Content Placeholder 2"/>
          <p:cNvSpPr>
            <a:spLocks noGrp="1"/>
          </p:cNvSpPr>
          <p:nvPr>
            <p:ph idx="1"/>
          </p:nvPr>
        </p:nvSpPr>
        <p:spPr>
          <a:xfrm>
            <a:off x="466725" y="1247775"/>
            <a:ext cx="8229600" cy="5534025"/>
          </a:xfrm>
        </p:spPr>
        <p:txBody>
          <a:bodyPr>
            <a:normAutofit lnSpcReduction="10000"/>
          </a:bodyPr>
          <a:lstStyle/>
          <a:p>
            <a:pPr marL="0" indent="0">
              <a:buNone/>
            </a:pPr>
            <a:r>
              <a:rPr lang="en-US" sz="1800" u="sng" dirty="0" smtClean="0">
                <a:solidFill>
                  <a:srgbClr val="CC0000"/>
                </a:solidFill>
              </a:rPr>
              <a:t>Liquid crystals</a:t>
            </a:r>
            <a:r>
              <a:rPr lang="en-US" sz="1800" dirty="0" smtClean="0">
                <a:solidFill>
                  <a:srgbClr val="CC0000"/>
                </a:solidFill>
              </a:rPr>
              <a:t> </a:t>
            </a:r>
            <a:r>
              <a:rPr lang="en-US" sz="1800" dirty="0" smtClean="0"/>
              <a:t>are a class of materials that don’t go directly from a regular crystalline solid structure to a structure that is completely disordered upon melting.  When the solid is melted, they retain some order that is lost at particular </a:t>
            </a:r>
            <a:r>
              <a:rPr lang="en-US" sz="1800" u="sng" dirty="0" smtClean="0">
                <a:solidFill>
                  <a:srgbClr val="CC0000"/>
                </a:solidFill>
              </a:rPr>
              <a:t>phase transitions</a:t>
            </a:r>
            <a:r>
              <a:rPr lang="en-US" sz="1800" dirty="0" smtClean="0"/>
              <a:t> at higher temperatures.</a:t>
            </a:r>
          </a:p>
          <a:p>
            <a:pPr marL="0" indent="0">
              <a:buNone/>
            </a:pPr>
            <a:r>
              <a:rPr lang="en-US" sz="1800" dirty="0" smtClean="0"/>
              <a:t>First discovered in 1888 by Friedrich </a:t>
            </a:r>
            <a:r>
              <a:rPr lang="en-US" sz="1800" dirty="0" err="1" smtClean="0"/>
              <a:t>Reinitzer</a:t>
            </a:r>
            <a:r>
              <a:rPr lang="en-US" sz="1800" dirty="0" smtClean="0"/>
              <a:t> (Austria), liquid crystals aren’t really new.  </a:t>
            </a:r>
            <a:r>
              <a:rPr lang="en-US" sz="1800" dirty="0" err="1" smtClean="0"/>
              <a:t>Reinitzer</a:t>
            </a:r>
            <a:r>
              <a:rPr lang="en-US" sz="1800" dirty="0" smtClean="0"/>
              <a:t> discovered that cholesteryl benzoate seems to have two melting points: At 145.5⁰C it melts into a cloudy liquid, and at 178.5</a:t>
            </a:r>
            <a:r>
              <a:rPr lang="en-US" sz="1800" dirty="0"/>
              <a:t> ⁰</a:t>
            </a:r>
            <a:r>
              <a:rPr lang="en-US" sz="1800" dirty="0" smtClean="0"/>
              <a:t>C the cloudy liquid becomes clear.  And this process is reversible, with clearly defined transition temperatures!</a:t>
            </a:r>
          </a:p>
          <a:p>
            <a:pPr marL="0" indent="0">
              <a:buNone/>
            </a:pPr>
            <a:endParaRPr lang="en-US" sz="1800" dirty="0"/>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800" dirty="0"/>
          </a:p>
          <a:p>
            <a:pPr marL="0" indent="0">
              <a:buNone/>
            </a:pPr>
            <a:endParaRPr lang="en-US" sz="1800" dirty="0" smtClean="0"/>
          </a:p>
          <a:p>
            <a:pPr marL="0" indent="0">
              <a:buNone/>
            </a:pPr>
            <a:r>
              <a:rPr lang="en-US" sz="1800" dirty="0" smtClean="0"/>
              <a:t>Also, like other first-order phase </a:t>
            </a:r>
          </a:p>
          <a:p>
            <a:pPr marL="0" indent="0">
              <a:buNone/>
            </a:pPr>
            <a:r>
              <a:rPr lang="en-US" sz="1800" dirty="0"/>
              <a:t>t</a:t>
            </a:r>
            <a:r>
              <a:rPr lang="en-US" sz="1800" dirty="0" smtClean="0"/>
              <a:t>ransitions, there is a </a:t>
            </a:r>
            <a:r>
              <a:rPr lang="el-GR" sz="1800" dirty="0" smtClean="0">
                <a:latin typeface="Calibri"/>
              </a:rPr>
              <a:t>Δ</a:t>
            </a:r>
            <a:r>
              <a:rPr lang="en-US" sz="1800" dirty="0" smtClean="0">
                <a:latin typeface="Calibri"/>
              </a:rPr>
              <a:t>H for the </a:t>
            </a:r>
          </a:p>
          <a:p>
            <a:pPr marL="0" indent="0">
              <a:buNone/>
            </a:pPr>
            <a:r>
              <a:rPr lang="en-US" sz="1800" dirty="0" smtClean="0">
                <a:latin typeface="Calibri"/>
              </a:rPr>
              <a:t>process (like the enthalpy of fusion,</a:t>
            </a:r>
          </a:p>
          <a:p>
            <a:pPr marL="0" indent="0">
              <a:buNone/>
            </a:pPr>
            <a:r>
              <a:rPr lang="en-US" sz="1800" dirty="0" smtClean="0">
                <a:latin typeface="Calibri"/>
              </a:rPr>
              <a:t>or of vaporization).</a:t>
            </a:r>
            <a:endParaRPr lang="en-US" sz="1800" dirty="0"/>
          </a:p>
        </p:txBody>
      </p:sp>
      <p:pic>
        <p:nvPicPr>
          <p:cNvPr id="1026" name="Picture 2" descr="Image result for cholesteryl benzo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915" y="3729037"/>
            <a:ext cx="2514600" cy="15525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173798" y="3729037"/>
            <a:ext cx="4563802" cy="276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098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74613"/>
            <a:ext cx="8229600" cy="849312"/>
          </a:xfrm>
        </p:spPr>
        <p:txBody>
          <a:bodyPr/>
          <a:lstStyle/>
          <a:p>
            <a:r>
              <a:rPr lang="en-US" dirty="0" smtClean="0">
                <a:solidFill>
                  <a:srgbClr val="CC0000"/>
                </a:solidFill>
              </a:rPr>
              <a:t>Liquid Crystal Phases</a:t>
            </a:r>
            <a:endParaRPr lang="en-US" dirty="0">
              <a:solidFill>
                <a:srgbClr val="CC0000"/>
              </a:solidFill>
            </a:endParaRPr>
          </a:p>
        </p:txBody>
      </p:sp>
      <p:sp>
        <p:nvSpPr>
          <p:cNvPr id="3" name="Content Placeholder 2"/>
          <p:cNvSpPr>
            <a:spLocks noGrp="1"/>
          </p:cNvSpPr>
          <p:nvPr>
            <p:ph idx="1"/>
          </p:nvPr>
        </p:nvSpPr>
        <p:spPr>
          <a:xfrm>
            <a:off x="403225" y="834693"/>
            <a:ext cx="8229600" cy="4525963"/>
          </a:xfrm>
        </p:spPr>
        <p:txBody>
          <a:bodyPr>
            <a:normAutofit/>
          </a:bodyPr>
          <a:lstStyle/>
          <a:p>
            <a:pPr marL="0" indent="0">
              <a:buNone/>
            </a:pPr>
            <a:r>
              <a:rPr lang="en-US" sz="1800" dirty="0" smtClean="0"/>
              <a:t>Liquid crystals display various types of ordering (a kind of </a:t>
            </a:r>
            <a:r>
              <a:rPr lang="en-US" sz="1800" u="sng" dirty="0" smtClean="0">
                <a:solidFill>
                  <a:srgbClr val="CC0000"/>
                </a:solidFill>
              </a:rPr>
              <a:t>self-assembly</a:t>
            </a:r>
            <a:r>
              <a:rPr lang="en-US" sz="1800" dirty="0" smtClean="0"/>
              <a:t>), which depend on temperature or other external variables, like an electric or magnetic field.</a:t>
            </a:r>
          </a:p>
          <a:p>
            <a:pPr marL="0" indent="0">
              <a:buNone/>
            </a:pPr>
            <a:r>
              <a:rPr lang="en-US" sz="1800" u="sng" dirty="0" err="1" smtClean="0">
                <a:solidFill>
                  <a:srgbClr val="CC0000"/>
                </a:solidFill>
              </a:rPr>
              <a:t>Nematic</a:t>
            </a:r>
            <a:r>
              <a:rPr lang="en-US" sz="1800" u="sng" dirty="0" smtClean="0">
                <a:solidFill>
                  <a:srgbClr val="CC0000"/>
                </a:solidFill>
              </a:rPr>
              <a:t> phase</a:t>
            </a:r>
            <a:r>
              <a:rPr lang="en-US" sz="1800" dirty="0" smtClean="0">
                <a:solidFill>
                  <a:srgbClr val="CC0000"/>
                </a:solidFill>
              </a:rPr>
              <a:t>:  </a:t>
            </a:r>
            <a:r>
              <a:rPr lang="en-US" sz="1800" dirty="0" smtClean="0"/>
              <a:t>Long molecules align like rods, with directional ordering, but the location of the molecule’s center of mass is disordered.  Some can orient along a second </a:t>
            </a:r>
            <a:r>
              <a:rPr lang="en-US" sz="1800" dirty="0"/>
              <a:t>a</a:t>
            </a:r>
            <a:r>
              <a:rPr lang="en-US" sz="1800" dirty="0" smtClean="0"/>
              <a:t>xis as well.  Often these molecules are easily aligned by an electric field, making them useful in liquid crystal displays.  (FYI: </a:t>
            </a:r>
            <a:r>
              <a:rPr lang="en-US" sz="1800" dirty="0" err="1" smtClean="0"/>
              <a:t>nematic</a:t>
            </a:r>
            <a:r>
              <a:rPr lang="en-US" sz="1800" dirty="0" smtClean="0"/>
              <a:t> comes from the Greek word for “thread”.)</a:t>
            </a:r>
          </a:p>
          <a:p>
            <a:pPr marL="0" indent="0">
              <a:buNone/>
            </a:pPr>
            <a:r>
              <a:rPr lang="en-US" sz="1800" u="sng" dirty="0" err="1" smtClean="0">
                <a:solidFill>
                  <a:srgbClr val="CC0000"/>
                </a:solidFill>
              </a:rPr>
              <a:t>Smectic</a:t>
            </a:r>
            <a:r>
              <a:rPr lang="en-US" sz="1800" u="sng" dirty="0" smtClean="0">
                <a:solidFill>
                  <a:srgbClr val="CC0000"/>
                </a:solidFill>
              </a:rPr>
              <a:t> phase:</a:t>
            </a:r>
            <a:r>
              <a:rPr lang="en-US" sz="1800" dirty="0" smtClean="0"/>
              <a:t> Molecules are </a:t>
            </a:r>
            <a:r>
              <a:rPr lang="en-US" sz="1800" dirty="0" err="1" smtClean="0"/>
              <a:t>positionally</a:t>
            </a:r>
            <a:r>
              <a:rPr lang="en-US" sz="1800" dirty="0" smtClean="0"/>
              <a:t> ordered along one direction, as well as directionally ordered.  In the </a:t>
            </a:r>
            <a:r>
              <a:rPr lang="en-US" sz="1800" dirty="0" err="1" smtClean="0">
                <a:solidFill>
                  <a:srgbClr val="CC0000"/>
                </a:solidFill>
              </a:rPr>
              <a:t>smectic</a:t>
            </a:r>
            <a:r>
              <a:rPr lang="en-US" sz="1800" dirty="0" smtClean="0">
                <a:solidFill>
                  <a:srgbClr val="CC0000"/>
                </a:solidFill>
              </a:rPr>
              <a:t> A phase</a:t>
            </a:r>
            <a:r>
              <a:rPr lang="en-US" sz="1800" dirty="0" smtClean="0"/>
              <a:t>, the molecules are oriented along a normal to the layers; in </a:t>
            </a:r>
            <a:r>
              <a:rPr lang="en-US" sz="1800" dirty="0" err="1" smtClean="0">
                <a:solidFill>
                  <a:srgbClr val="CC0000"/>
                </a:solidFill>
              </a:rPr>
              <a:t>smectic</a:t>
            </a:r>
            <a:r>
              <a:rPr lang="en-US" sz="1800" dirty="0" smtClean="0">
                <a:solidFill>
                  <a:srgbClr val="CC0000"/>
                </a:solidFill>
              </a:rPr>
              <a:t> C phase</a:t>
            </a:r>
            <a:r>
              <a:rPr lang="en-US" sz="1800" dirty="0" smtClean="0"/>
              <a:t>, they’re oriented at an angle. </a:t>
            </a:r>
          </a:p>
          <a:p>
            <a:pPr marL="0" indent="0">
              <a:buNone/>
            </a:pPr>
            <a:r>
              <a:rPr lang="en-US" sz="1800" dirty="0" smtClean="0"/>
              <a:t>Upon cooling from the fully disordered liquid, some materials first go through a </a:t>
            </a:r>
            <a:r>
              <a:rPr lang="en-US" sz="1800" dirty="0" err="1" smtClean="0"/>
              <a:t>nematic</a:t>
            </a:r>
            <a:r>
              <a:rPr lang="en-US" sz="1800" dirty="0" smtClean="0"/>
              <a:t> phase, then a </a:t>
            </a:r>
            <a:r>
              <a:rPr lang="en-US" sz="1800" dirty="0" err="1" smtClean="0"/>
              <a:t>smectic</a:t>
            </a:r>
            <a:r>
              <a:rPr lang="en-US" sz="1800" dirty="0" smtClean="0"/>
              <a:t> A phase, then a </a:t>
            </a:r>
            <a:r>
              <a:rPr lang="en-US" sz="1800" dirty="0" err="1" smtClean="0"/>
              <a:t>smectic</a:t>
            </a:r>
            <a:r>
              <a:rPr lang="en-US" sz="1800" dirty="0" smtClean="0"/>
              <a:t> C phase, and then finally crystallize.</a:t>
            </a:r>
            <a:endParaRPr lang="en-US" sz="1800" dirty="0"/>
          </a:p>
        </p:txBody>
      </p:sp>
      <p:pic>
        <p:nvPicPr>
          <p:cNvPr id="2050" name="Picture 2" descr="https://upload.wikimedia.org/wikipedia/commons/thumb/8/80/LiquidCrystal-MesogenOrder-Nematic.jpg/120px-LiquidCrystal-MesogenOrder-Nemat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 y="4621542"/>
            <a:ext cx="1143000" cy="17907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upload.wikimedia.org/wikipedia/commons/thumb/f/f2/LiquidCrystal-MesogenOrder-SmecticPhases.jpg/220px-LiquidCrystal-MesogenOrder-SmecticPhases.jpg"/>
          <p:cNvPicPr>
            <a:picLocks noChangeAspect="1" noChangeArrowheads="1"/>
          </p:cNvPicPr>
          <p:nvPr/>
        </p:nvPicPr>
        <p:blipFill rotWithShape="1">
          <a:blip r:embed="rId3">
            <a:extLst>
              <a:ext uri="{28A0092B-C50C-407E-A947-70E740481C1C}">
                <a14:useLocalDpi xmlns:a14="http://schemas.microsoft.com/office/drawing/2010/main" val="0"/>
              </a:ext>
            </a:extLst>
          </a:blip>
          <a:srcRect r="55606"/>
          <a:stretch/>
        </p:blipFill>
        <p:spPr bwMode="auto">
          <a:xfrm>
            <a:off x="2889251" y="4621542"/>
            <a:ext cx="1111250" cy="196839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upload.wikimedia.org/wikipedia/commons/thumb/f/f2/LiquidCrystal-MesogenOrder-SmecticPhases.jpg/220px-LiquidCrystal-MesogenOrder-SmecticPhases.jpg"/>
          <p:cNvPicPr>
            <a:picLocks noChangeAspect="1" noChangeArrowheads="1"/>
          </p:cNvPicPr>
          <p:nvPr/>
        </p:nvPicPr>
        <p:blipFill rotWithShape="1">
          <a:blip r:embed="rId3">
            <a:extLst>
              <a:ext uri="{28A0092B-C50C-407E-A947-70E740481C1C}">
                <a14:useLocalDpi xmlns:a14="http://schemas.microsoft.com/office/drawing/2010/main" val="0"/>
              </a:ext>
            </a:extLst>
          </a:blip>
          <a:srcRect l="40303"/>
          <a:stretch/>
        </p:blipFill>
        <p:spPr bwMode="auto">
          <a:xfrm>
            <a:off x="5124450" y="4621542"/>
            <a:ext cx="1419226" cy="18694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6225" y="6412243"/>
            <a:ext cx="8867775" cy="369332"/>
          </a:xfrm>
          <a:prstGeom prst="rect">
            <a:avLst/>
          </a:prstGeom>
          <a:noFill/>
        </p:spPr>
        <p:txBody>
          <a:bodyPr wrap="square" rtlCol="0">
            <a:spAutoFit/>
          </a:bodyPr>
          <a:lstStyle/>
          <a:p>
            <a:r>
              <a:rPr lang="en-US" dirty="0" smtClean="0"/>
              <a:t>  </a:t>
            </a:r>
            <a:r>
              <a:rPr lang="en-US" dirty="0" err="1" smtClean="0"/>
              <a:t>Nematic</a:t>
            </a:r>
            <a:r>
              <a:rPr lang="en-US" dirty="0" smtClean="0"/>
              <a:t>		</a:t>
            </a:r>
            <a:r>
              <a:rPr lang="en-US" dirty="0"/>
              <a:t> </a:t>
            </a:r>
            <a:r>
              <a:rPr lang="en-US" dirty="0" smtClean="0"/>
              <a:t>             </a:t>
            </a:r>
            <a:r>
              <a:rPr lang="en-US" dirty="0" err="1" smtClean="0"/>
              <a:t>Smectic</a:t>
            </a:r>
            <a:r>
              <a:rPr lang="en-US" dirty="0" smtClean="0"/>
              <a:t> A	                         </a:t>
            </a:r>
            <a:r>
              <a:rPr lang="en-US" dirty="0" err="1" smtClean="0"/>
              <a:t>Smectic</a:t>
            </a:r>
            <a:r>
              <a:rPr lang="en-US" dirty="0" smtClean="0"/>
              <a:t> C</a:t>
            </a:r>
            <a:endParaRPr lang="en-US" dirty="0"/>
          </a:p>
        </p:txBody>
      </p:sp>
      <p:sp>
        <p:nvSpPr>
          <p:cNvPr id="10" name="TextBox 9"/>
          <p:cNvSpPr txBox="1"/>
          <p:nvPr/>
        </p:nvSpPr>
        <p:spPr>
          <a:xfrm>
            <a:off x="6791325" y="6124575"/>
            <a:ext cx="2105025" cy="307777"/>
          </a:xfrm>
          <a:prstGeom prst="rect">
            <a:avLst/>
          </a:prstGeom>
          <a:noFill/>
        </p:spPr>
        <p:txBody>
          <a:bodyPr wrap="square" rtlCol="0">
            <a:spAutoFit/>
          </a:bodyPr>
          <a:lstStyle/>
          <a:p>
            <a:r>
              <a:rPr lang="en-US" sz="1400" dirty="0" smtClean="0">
                <a:solidFill>
                  <a:srgbClr val="CC0000"/>
                </a:solidFill>
              </a:rPr>
              <a:t>Figures from Wikipedia</a:t>
            </a:r>
            <a:endParaRPr lang="en-US" sz="1400" dirty="0">
              <a:solidFill>
                <a:srgbClr val="CC0000"/>
              </a:solidFill>
            </a:endParaRPr>
          </a:p>
        </p:txBody>
      </p:sp>
    </p:spTree>
    <p:extLst>
      <p:ext uri="{BB962C8B-B14F-4D97-AF65-F5344CB8AC3E}">
        <p14:creationId xmlns:p14="http://schemas.microsoft.com/office/powerpoint/2010/main" val="25459970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74613"/>
            <a:ext cx="8229600" cy="849312"/>
          </a:xfrm>
        </p:spPr>
        <p:txBody>
          <a:bodyPr/>
          <a:lstStyle/>
          <a:p>
            <a:r>
              <a:rPr lang="en-US" dirty="0" smtClean="0">
                <a:solidFill>
                  <a:srgbClr val="CC0000"/>
                </a:solidFill>
              </a:rPr>
              <a:t>Chiral Liquid </a:t>
            </a:r>
            <a:r>
              <a:rPr lang="en-US" dirty="0">
                <a:solidFill>
                  <a:srgbClr val="CC0000"/>
                </a:solidFill>
              </a:rPr>
              <a:t>C</a:t>
            </a:r>
            <a:r>
              <a:rPr lang="en-US" dirty="0" smtClean="0">
                <a:solidFill>
                  <a:srgbClr val="CC0000"/>
                </a:solidFill>
              </a:rPr>
              <a:t>rystal </a:t>
            </a:r>
            <a:r>
              <a:rPr lang="en-US" dirty="0">
                <a:solidFill>
                  <a:srgbClr val="CC0000"/>
                </a:solidFill>
              </a:rPr>
              <a:t>P</a:t>
            </a:r>
            <a:r>
              <a:rPr lang="en-US" dirty="0" smtClean="0">
                <a:solidFill>
                  <a:srgbClr val="CC0000"/>
                </a:solidFill>
              </a:rPr>
              <a:t>hases</a:t>
            </a:r>
            <a:endParaRPr lang="en-US" dirty="0">
              <a:solidFill>
                <a:srgbClr val="CC0000"/>
              </a:solidFill>
            </a:endParaRPr>
          </a:p>
        </p:txBody>
      </p:sp>
      <p:sp>
        <p:nvSpPr>
          <p:cNvPr id="3" name="Content Placeholder 2"/>
          <p:cNvSpPr>
            <a:spLocks noGrp="1"/>
          </p:cNvSpPr>
          <p:nvPr>
            <p:ph idx="1"/>
          </p:nvPr>
        </p:nvSpPr>
        <p:spPr>
          <a:xfrm>
            <a:off x="403225" y="834693"/>
            <a:ext cx="8229600" cy="4525963"/>
          </a:xfrm>
        </p:spPr>
        <p:txBody>
          <a:bodyPr>
            <a:normAutofit/>
          </a:bodyPr>
          <a:lstStyle/>
          <a:p>
            <a:pPr marL="0" indent="0">
              <a:buNone/>
            </a:pPr>
            <a:r>
              <a:rPr lang="en-US" sz="1800" dirty="0" smtClean="0"/>
              <a:t>When liquid crystals have a chiral structure, sometimes that chirality is imposed on the long-range liquid crystal order.  The result is an interesting liquid that can rotate the polarization of light.  This was first observed in cholesterol derivatives, and is called the </a:t>
            </a:r>
            <a:r>
              <a:rPr lang="en-US" sz="1800" u="sng" dirty="0" smtClean="0">
                <a:solidFill>
                  <a:srgbClr val="CC0000"/>
                </a:solidFill>
              </a:rPr>
              <a:t>cholesteric phase</a:t>
            </a:r>
            <a:r>
              <a:rPr lang="en-US" sz="1800" dirty="0" smtClean="0"/>
              <a:t>, and results from the asymmetric packing forces between the molecules.  </a:t>
            </a:r>
          </a:p>
          <a:p>
            <a:pPr marL="0" indent="0">
              <a:buNone/>
            </a:pPr>
            <a:endParaRPr lang="en-US" sz="1800" dirty="0"/>
          </a:p>
          <a:p>
            <a:pPr marL="0" indent="0">
              <a:buNone/>
            </a:pPr>
            <a:endParaRPr lang="en-US" sz="1800" dirty="0"/>
          </a:p>
        </p:txBody>
      </p:sp>
      <p:pic>
        <p:nvPicPr>
          <p:cNvPr id="3074" name="Picture 2" descr="liquid_crystal_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933" y="2286000"/>
            <a:ext cx="3781960" cy="21292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iquid_crystal_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4558" y="2286000"/>
            <a:ext cx="3781960" cy="21292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221804" y="6547192"/>
            <a:ext cx="5087565" cy="307777"/>
          </a:xfrm>
          <a:prstGeom prst="rect">
            <a:avLst/>
          </a:prstGeom>
          <a:noFill/>
        </p:spPr>
        <p:txBody>
          <a:bodyPr wrap="square" rtlCol="0">
            <a:spAutoFit/>
          </a:bodyPr>
          <a:lstStyle/>
          <a:p>
            <a:r>
              <a:rPr lang="en-US" sz="1400" dirty="0" smtClean="0">
                <a:solidFill>
                  <a:srgbClr val="CC0000"/>
                </a:solidFill>
              </a:rPr>
              <a:t>Figures from:  http</a:t>
            </a:r>
            <a:r>
              <a:rPr lang="en-US" sz="1400" dirty="0">
                <a:solidFill>
                  <a:srgbClr val="CC0000"/>
                </a:solidFill>
              </a:rPr>
              <a:t>://www.beautifulchemistry.net/liquid-crystals/</a:t>
            </a:r>
          </a:p>
        </p:txBody>
      </p:sp>
      <p:sp>
        <p:nvSpPr>
          <p:cNvPr id="7" name="TextBox 6"/>
          <p:cNvSpPr txBox="1"/>
          <p:nvPr/>
        </p:nvSpPr>
        <p:spPr>
          <a:xfrm>
            <a:off x="224934" y="4432945"/>
            <a:ext cx="8734240" cy="369332"/>
          </a:xfrm>
          <a:prstGeom prst="rect">
            <a:avLst/>
          </a:prstGeom>
          <a:noFill/>
        </p:spPr>
        <p:txBody>
          <a:bodyPr wrap="square" rtlCol="0">
            <a:spAutoFit/>
          </a:bodyPr>
          <a:lstStyle/>
          <a:p>
            <a:r>
              <a:rPr lang="en-US" dirty="0" smtClean="0"/>
              <a:t>                      </a:t>
            </a:r>
            <a:r>
              <a:rPr lang="en-US" dirty="0" err="1" smtClean="0">
                <a:solidFill>
                  <a:srgbClr val="CC0000"/>
                </a:solidFill>
              </a:rPr>
              <a:t>Nematic</a:t>
            </a:r>
            <a:r>
              <a:rPr lang="en-US" dirty="0" smtClean="0">
                <a:solidFill>
                  <a:srgbClr val="CC0000"/>
                </a:solidFill>
              </a:rPr>
              <a:t> phase                             Cholesteric (also called chiral </a:t>
            </a:r>
            <a:r>
              <a:rPr lang="en-US" dirty="0" err="1" smtClean="0">
                <a:solidFill>
                  <a:srgbClr val="CC0000"/>
                </a:solidFill>
              </a:rPr>
              <a:t>nematic</a:t>
            </a:r>
            <a:r>
              <a:rPr lang="en-US" dirty="0" smtClean="0">
                <a:solidFill>
                  <a:srgbClr val="CC0000"/>
                </a:solidFill>
              </a:rPr>
              <a:t> phase)</a:t>
            </a:r>
            <a:endParaRPr lang="en-US" dirty="0">
              <a:solidFill>
                <a:srgbClr val="CC0000"/>
              </a:solidFill>
            </a:endParaRPr>
          </a:p>
        </p:txBody>
      </p:sp>
      <p:grpSp>
        <p:nvGrpSpPr>
          <p:cNvPr id="14" name="Group 13"/>
          <p:cNvGrpSpPr/>
          <p:nvPr/>
        </p:nvGrpSpPr>
        <p:grpSpPr>
          <a:xfrm>
            <a:off x="5736372" y="2378411"/>
            <a:ext cx="1757466" cy="306422"/>
            <a:chOff x="5734602" y="2378411"/>
            <a:chExt cx="1757466" cy="306422"/>
          </a:xfrm>
        </p:grpSpPr>
        <p:cxnSp>
          <p:nvCxnSpPr>
            <p:cNvPr id="9" name="Straight Connector 8"/>
            <p:cNvCxnSpPr/>
            <p:nvPr/>
          </p:nvCxnSpPr>
          <p:spPr>
            <a:xfrm flipH="1">
              <a:off x="5734602" y="2378411"/>
              <a:ext cx="1" cy="301557"/>
            </a:xfrm>
            <a:prstGeom prst="line">
              <a:avLst/>
            </a:prstGeom>
            <a:ln w="25400">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7492067" y="2383276"/>
              <a:ext cx="1" cy="301557"/>
            </a:xfrm>
            <a:prstGeom prst="line">
              <a:avLst/>
            </a:prstGeom>
            <a:ln w="25400">
              <a:solidFill>
                <a:srgbClr val="CC0000"/>
              </a:solidFill>
            </a:ln>
          </p:spPr>
          <p:style>
            <a:lnRef idx="1">
              <a:schemeClr val="accent1"/>
            </a:lnRef>
            <a:fillRef idx="0">
              <a:schemeClr val="accent1"/>
            </a:fillRef>
            <a:effectRef idx="0">
              <a:schemeClr val="accent1"/>
            </a:effectRef>
            <a:fontRef idx="minor">
              <a:schemeClr val="tx1"/>
            </a:fontRef>
          </p:style>
        </p:cxnSp>
      </p:grpSp>
      <p:cxnSp>
        <p:nvCxnSpPr>
          <p:cNvPr id="16" name="Straight Arrow Connector 15"/>
          <p:cNvCxnSpPr/>
          <p:nvPr/>
        </p:nvCxnSpPr>
        <p:spPr>
          <a:xfrm>
            <a:off x="6867728" y="2529189"/>
            <a:ext cx="586164" cy="4865"/>
          </a:xfrm>
          <a:prstGeom prst="straightConnector1">
            <a:avLst/>
          </a:prstGeom>
          <a:ln w="3175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736373" y="2516219"/>
            <a:ext cx="679165" cy="12970"/>
          </a:xfrm>
          <a:prstGeom prst="straightConnector1">
            <a:avLst/>
          </a:prstGeom>
          <a:ln w="31750">
            <a:solidFill>
              <a:srgbClr val="C000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415538" y="2344523"/>
            <a:ext cx="498855" cy="369332"/>
          </a:xfrm>
          <a:prstGeom prst="rect">
            <a:avLst/>
          </a:prstGeom>
          <a:noFill/>
        </p:spPr>
        <p:txBody>
          <a:bodyPr wrap="none" rtlCol="0">
            <a:spAutoFit/>
          </a:bodyPr>
          <a:lstStyle/>
          <a:p>
            <a:r>
              <a:rPr lang="el-GR" dirty="0" smtClean="0">
                <a:solidFill>
                  <a:srgbClr val="CC0000"/>
                </a:solidFill>
                <a:latin typeface="Calibri"/>
              </a:rPr>
              <a:t>λ</a:t>
            </a:r>
            <a:r>
              <a:rPr lang="en-US" dirty="0" smtClean="0">
                <a:solidFill>
                  <a:srgbClr val="CC0000"/>
                </a:solidFill>
                <a:latin typeface="Calibri"/>
              </a:rPr>
              <a:t>/2</a:t>
            </a:r>
            <a:endParaRPr lang="en-US" dirty="0">
              <a:solidFill>
                <a:srgbClr val="CC0000"/>
              </a:solidFill>
            </a:endParaRPr>
          </a:p>
        </p:txBody>
      </p:sp>
      <p:sp>
        <p:nvSpPr>
          <p:cNvPr id="23" name="TextBox 22"/>
          <p:cNvSpPr txBox="1"/>
          <p:nvPr/>
        </p:nvSpPr>
        <p:spPr>
          <a:xfrm>
            <a:off x="224933" y="4802277"/>
            <a:ext cx="8636965" cy="2031325"/>
          </a:xfrm>
          <a:prstGeom prst="rect">
            <a:avLst/>
          </a:prstGeom>
          <a:noFill/>
        </p:spPr>
        <p:txBody>
          <a:bodyPr wrap="square" rtlCol="0">
            <a:spAutoFit/>
          </a:bodyPr>
          <a:lstStyle/>
          <a:p>
            <a:r>
              <a:rPr lang="en-US" dirty="0" smtClean="0"/>
              <a:t>The </a:t>
            </a:r>
            <a:r>
              <a:rPr lang="en-US" dirty="0" smtClean="0">
                <a:solidFill>
                  <a:srgbClr val="CC0000"/>
                </a:solidFill>
              </a:rPr>
              <a:t>cholesteric phase </a:t>
            </a:r>
            <a:r>
              <a:rPr lang="en-US" dirty="0" smtClean="0"/>
              <a:t>has a wavelength (the </a:t>
            </a:r>
            <a:r>
              <a:rPr lang="en-US" u="sng" dirty="0" smtClean="0">
                <a:solidFill>
                  <a:srgbClr val="CC0000"/>
                </a:solidFill>
              </a:rPr>
              <a:t>pitch</a:t>
            </a:r>
            <a:r>
              <a:rPr lang="en-US" dirty="0" smtClean="0"/>
              <a:t> – the same word used to describe screws) associated with the twisting of the molecules, and this varies with temperature.   When the pitch is similar to the wavelength of visible light, this can be used to make useful optical devices.  The twisted phase rotates the plane of polarization of light, allowing light to pass through crossed polarizers.  When the molecules are aligned in one direction using an electric field, light can no longer pass between the crossed polarizers.  This is the basis of liquid crystal displays.</a:t>
            </a:r>
            <a:endParaRPr lang="en-US" dirty="0"/>
          </a:p>
        </p:txBody>
      </p:sp>
    </p:spTree>
    <p:extLst>
      <p:ext uri="{BB962C8B-B14F-4D97-AF65-F5344CB8AC3E}">
        <p14:creationId xmlns:p14="http://schemas.microsoft.com/office/powerpoint/2010/main" val="4211055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49312"/>
          </a:xfrm>
        </p:spPr>
        <p:txBody>
          <a:bodyPr>
            <a:normAutofit fontScale="90000"/>
          </a:bodyPr>
          <a:lstStyle/>
          <a:p>
            <a:r>
              <a:rPr lang="en-US" dirty="0" smtClean="0">
                <a:solidFill>
                  <a:srgbClr val="CC0000"/>
                </a:solidFill>
              </a:rPr>
              <a:t>Molecular Requirements for Liquid Crystals</a:t>
            </a:r>
            <a:endParaRPr lang="en-US" dirty="0">
              <a:solidFill>
                <a:srgbClr val="CC0000"/>
              </a:solidFill>
            </a:endParaRPr>
          </a:p>
        </p:txBody>
      </p:sp>
      <p:sp>
        <p:nvSpPr>
          <p:cNvPr id="3" name="Content Placeholder 2"/>
          <p:cNvSpPr>
            <a:spLocks noGrp="1"/>
          </p:cNvSpPr>
          <p:nvPr>
            <p:ph idx="1"/>
          </p:nvPr>
        </p:nvSpPr>
        <p:spPr>
          <a:xfrm>
            <a:off x="403225" y="834693"/>
            <a:ext cx="8229600" cy="4525963"/>
          </a:xfrm>
        </p:spPr>
        <p:txBody>
          <a:bodyPr>
            <a:normAutofit lnSpcReduction="10000"/>
          </a:bodyPr>
          <a:lstStyle/>
          <a:p>
            <a:r>
              <a:rPr lang="en-US" sz="1800" dirty="0" smtClean="0"/>
              <a:t>Generally, long and rod-like</a:t>
            </a:r>
          </a:p>
          <a:p>
            <a:r>
              <a:rPr lang="en-US" sz="1800" dirty="0" smtClean="0"/>
              <a:t>Often with a large dipole moment that favors a specific orientation relative to each other</a:t>
            </a:r>
          </a:p>
          <a:p>
            <a:r>
              <a:rPr lang="en-US" sz="1800" dirty="0" smtClean="0"/>
              <a:t>Fairly rigid, so they can’t bend and entangle with each other</a:t>
            </a:r>
          </a:p>
          <a:p>
            <a:r>
              <a:rPr lang="en-US" sz="1800" dirty="0" smtClean="0"/>
              <a:t>Disc-like structures can form </a:t>
            </a:r>
            <a:r>
              <a:rPr lang="en-US" sz="1800" u="sng" dirty="0" smtClean="0">
                <a:solidFill>
                  <a:srgbClr val="CC0000"/>
                </a:solidFill>
              </a:rPr>
              <a:t>discotic phases</a:t>
            </a:r>
            <a:r>
              <a:rPr lang="en-US" sz="1800" dirty="0" smtClean="0"/>
              <a:t>:</a:t>
            </a:r>
          </a:p>
          <a:p>
            <a:pPr marL="0" indent="0">
              <a:buNone/>
            </a:pPr>
            <a:r>
              <a:rPr lang="en-US" sz="1800" dirty="0" smtClean="0"/>
              <a:t>			</a:t>
            </a:r>
            <a:r>
              <a:rPr lang="en-US" sz="1800" dirty="0"/>
              <a:t>	</a:t>
            </a:r>
            <a:r>
              <a:rPr lang="en-US" sz="1800" u="sng" dirty="0" smtClean="0"/>
              <a:t>Examples of discotic liquid crystals</a:t>
            </a:r>
            <a:r>
              <a:rPr lang="en-US" sz="1800" dirty="0" smtClean="0"/>
              <a:t>:</a:t>
            </a:r>
            <a:endParaRPr lang="en-US" sz="1800" dirty="0"/>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800" dirty="0" smtClean="0"/>
          </a:p>
          <a:p>
            <a:pPr marL="0" indent="0">
              <a:buNone/>
            </a:pPr>
            <a:endParaRPr lang="en-US" sz="1800" dirty="0"/>
          </a:p>
          <a:p>
            <a:pPr marL="0" indent="0">
              <a:buNone/>
            </a:pPr>
            <a:endParaRPr lang="en-US" sz="1800" dirty="0" smtClean="0"/>
          </a:p>
          <a:p>
            <a:pPr marL="0" indent="0">
              <a:buNone/>
            </a:pPr>
            <a:r>
              <a:rPr lang="en-US" sz="1800" dirty="0" smtClean="0"/>
              <a:t>Examples of </a:t>
            </a:r>
            <a:r>
              <a:rPr lang="en-US" sz="1800" dirty="0" err="1" smtClean="0"/>
              <a:t>nematic</a:t>
            </a:r>
            <a:r>
              <a:rPr lang="en-US" sz="1800" dirty="0" smtClean="0"/>
              <a:t>, </a:t>
            </a:r>
            <a:r>
              <a:rPr lang="en-US" sz="1800" dirty="0" err="1" smtClean="0"/>
              <a:t>smectic</a:t>
            </a:r>
            <a:r>
              <a:rPr lang="en-US" sz="1800" dirty="0" smtClean="0"/>
              <a:t>, and cholesteric liquid crystals:</a:t>
            </a:r>
          </a:p>
          <a:p>
            <a:pPr marL="0" indent="0">
              <a:buNone/>
            </a:pPr>
            <a:r>
              <a:rPr lang="en-US" sz="1800" dirty="0" smtClean="0"/>
              <a:t>  </a:t>
            </a:r>
          </a:p>
          <a:p>
            <a:pPr marL="0" indent="0">
              <a:buNone/>
            </a:pPr>
            <a:endParaRPr lang="en-US" sz="1800" dirty="0"/>
          </a:p>
          <a:p>
            <a:pPr marL="0" indent="0">
              <a:buNone/>
            </a:pPr>
            <a:endParaRPr lang="en-US" sz="1800" dirty="0"/>
          </a:p>
        </p:txBody>
      </p:sp>
      <p:pic>
        <p:nvPicPr>
          <p:cNvPr id="4102" name="Picture 6" descr="Related 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8690"/>
          <a:stretch/>
        </p:blipFill>
        <p:spPr bwMode="auto">
          <a:xfrm>
            <a:off x="4791480" y="2694577"/>
            <a:ext cx="4236630" cy="13344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Related 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203" b="50000"/>
          <a:stretch/>
        </p:blipFill>
        <p:spPr bwMode="auto">
          <a:xfrm>
            <a:off x="365002" y="2474870"/>
            <a:ext cx="3073523" cy="170324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liquid crystal molecu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 y="5668045"/>
            <a:ext cx="2911232" cy="11189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liquid crystal molecules"/>
          <p:cNvPicPr>
            <a:picLocks noChangeAspect="1" noChangeArrowheads="1"/>
          </p:cNvPicPr>
          <p:nvPr/>
        </p:nvPicPr>
        <p:blipFill rotWithShape="1">
          <a:blip r:embed="rId5">
            <a:extLst>
              <a:ext uri="{28A0092B-C50C-407E-A947-70E740481C1C}">
                <a14:useLocalDpi xmlns:a14="http://schemas.microsoft.com/office/drawing/2010/main" val="0"/>
              </a:ext>
            </a:extLst>
          </a:blip>
          <a:srcRect l="19832" b="50000"/>
          <a:stretch/>
        </p:blipFill>
        <p:spPr bwMode="auto">
          <a:xfrm>
            <a:off x="609599" y="4760916"/>
            <a:ext cx="2038352" cy="44767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2991419" y="4797039"/>
            <a:ext cx="2703676" cy="1184272"/>
            <a:chOff x="4524660" y="4747827"/>
            <a:chExt cx="2703676" cy="1184272"/>
          </a:xfrm>
        </p:grpSpPr>
        <p:pic>
          <p:nvPicPr>
            <p:cNvPr id="4106" name="Picture 10" descr="Image result for liquid crystal molecules"/>
            <p:cNvPicPr>
              <a:picLocks noChangeAspect="1" noChangeArrowheads="1"/>
            </p:cNvPicPr>
            <p:nvPr/>
          </p:nvPicPr>
          <p:blipFill rotWithShape="1">
            <a:blip r:embed="rId6">
              <a:extLst>
                <a:ext uri="{28A0092B-C50C-407E-A947-70E740481C1C}">
                  <a14:useLocalDpi xmlns:a14="http://schemas.microsoft.com/office/drawing/2010/main" val="0"/>
                </a:ext>
              </a:extLst>
            </a:blip>
            <a:srcRect l="15543" t="31221" r="46816" b="1"/>
            <a:stretch/>
          </p:blipFill>
          <p:spPr bwMode="auto">
            <a:xfrm>
              <a:off x="4791075" y="4747827"/>
              <a:ext cx="2437261" cy="11842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24660" y="4882376"/>
              <a:ext cx="532830" cy="276999"/>
            </a:xfrm>
            <a:prstGeom prst="rect">
              <a:avLst/>
            </a:prstGeom>
            <a:noFill/>
          </p:spPr>
          <p:txBody>
            <a:bodyPr wrap="square" rtlCol="0">
              <a:spAutoFit/>
            </a:bodyPr>
            <a:lstStyle/>
            <a:p>
              <a:r>
                <a:rPr lang="en-US" sz="1200" dirty="0" smtClean="0"/>
                <a:t>N</a:t>
              </a:r>
              <a:r>
                <a:rPr lang="en-US" sz="1200" dirty="0" smtClean="0">
                  <a:latin typeface="Times New Roman"/>
                  <a:cs typeface="Times New Roman"/>
                </a:rPr>
                <a:t>≡C</a:t>
              </a:r>
              <a:endParaRPr lang="en-US" sz="1200" dirty="0"/>
            </a:p>
          </p:txBody>
        </p:sp>
      </p:grpSp>
      <p:pic>
        <p:nvPicPr>
          <p:cNvPr id="25" name="Picture 4" descr="Image result for liquid crystal molecules"/>
          <p:cNvPicPr>
            <a:picLocks noChangeAspect="1" noChangeArrowheads="1"/>
          </p:cNvPicPr>
          <p:nvPr/>
        </p:nvPicPr>
        <p:blipFill rotWithShape="1">
          <a:blip r:embed="rId5">
            <a:extLst>
              <a:ext uri="{28A0092B-C50C-407E-A947-70E740481C1C}">
                <a14:useLocalDpi xmlns:a14="http://schemas.microsoft.com/office/drawing/2010/main" val="0"/>
              </a:ext>
            </a:extLst>
          </a:blip>
          <a:srcRect l="19832" t="50000"/>
          <a:stretch/>
        </p:blipFill>
        <p:spPr bwMode="auto">
          <a:xfrm>
            <a:off x="609599" y="5159375"/>
            <a:ext cx="2038352" cy="44767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Image result for liquid crystal molecule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0020"/>
          <a:stretch/>
        </p:blipFill>
        <p:spPr bwMode="auto">
          <a:xfrm>
            <a:off x="3438525" y="2665046"/>
            <a:ext cx="1543051" cy="1470304"/>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Image result for cholesteric liquid crystal molecul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3176" y="5822719"/>
            <a:ext cx="4638124" cy="835256"/>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File:Cholesteric.png"/>
          <p:cNvPicPr>
            <a:picLocks noChangeAspect="1" noChangeArrowheads="1"/>
          </p:cNvPicPr>
          <p:nvPr/>
        </p:nvPicPr>
        <p:blipFill rotWithShape="1">
          <a:blip r:embed="rId9">
            <a:extLst>
              <a:ext uri="{28A0092B-C50C-407E-A947-70E740481C1C}">
                <a14:useLocalDpi xmlns:a14="http://schemas.microsoft.com/office/drawing/2010/main" val="0"/>
              </a:ext>
            </a:extLst>
          </a:blip>
          <a:srcRect l="45235" t="56421"/>
          <a:stretch/>
        </p:blipFill>
        <p:spPr bwMode="auto">
          <a:xfrm>
            <a:off x="5622406" y="4739891"/>
            <a:ext cx="2846387" cy="98244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961566" y="6372224"/>
            <a:ext cx="261610" cy="276999"/>
          </a:xfrm>
          <a:prstGeom prst="rect">
            <a:avLst/>
          </a:prstGeom>
          <a:noFill/>
        </p:spPr>
        <p:txBody>
          <a:bodyPr wrap="none" rtlCol="0">
            <a:spAutoFit/>
          </a:bodyPr>
          <a:lstStyle/>
          <a:p>
            <a:r>
              <a:rPr lang="en-US" sz="1200" dirty="0" smtClean="0"/>
              <a:t>*</a:t>
            </a:r>
            <a:endParaRPr lang="en-US" sz="1200" dirty="0"/>
          </a:p>
        </p:txBody>
      </p:sp>
      <p:sp>
        <p:nvSpPr>
          <p:cNvPr id="10" name="TextBox 9"/>
          <p:cNvSpPr txBox="1"/>
          <p:nvPr/>
        </p:nvSpPr>
        <p:spPr>
          <a:xfrm>
            <a:off x="3952875" y="6550223"/>
            <a:ext cx="5191125" cy="307777"/>
          </a:xfrm>
          <a:prstGeom prst="rect">
            <a:avLst/>
          </a:prstGeom>
          <a:noFill/>
        </p:spPr>
        <p:txBody>
          <a:bodyPr wrap="square" rtlCol="0">
            <a:spAutoFit/>
          </a:bodyPr>
          <a:lstStyle/>
          <a:p>
            <a:r>
              <a:rPr lang="en-US" sz="1400" dirty="0" smtClean="0">
                <a:solidFill>
                  <a:srgbClr val="CC0000"/>
                </a:solidFill>
              </a:rPr>
              <a:t>* indicates a chiral center – these are cholesteric liquid crystals</a:t>
            </a:r>
            <a:endParaRPr lang="en-US" sz="1400" dirty="0">
              <a:solidFill>
                <a:srgbClr val="CC0000"/>
              </a:solidFill>
            </a:endParaRPr>
          </a:p>
        </p:txBody>
      </p:sp>
    </p:spTree>
    <p:extLst>
      <p:ext uri="{BB962C8B-B14F-4D97-AF65-F5344CB8AC3E}">
        <p14:creationId xmlns:p14="http://schemas.microsoft.com/office/powerpoint/2010/main" val="7197733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674688"/>
            <a:ext cx="8229600" cy="1143000"/>
          </a:xfrm>
        </p:spPr>
        <p:txBody>
          <a:bodyPr>
            <a:noAutofit/>
          </a:bodyPr>
          <a:lstStyle/>
          <a:p>
            <a:r>
              <a:rPr lang="en-US" sz="7200" dirty="0" smtClean="0">
                <a:solidFill>
                  <a:srgbClr val="C00000"/>
                </a:solidFill>
              </a:rPr>
              <a:t>Thanks for listening!</a:t>
            </a:r>
            <a:endParaRPr lang="en-US" sz="7200" dirty="0">
              <a:solidFill>
                <a:srgbClr val="C00000"/>
              </a:solidFill>
            </a:endParaRPr>
          </a:p>
        </p:txBody>
      </p:sp>
      <p:sp>
        <p:nvSpPr>
          <p:cNvPr id="4" name="TextBox 3"/>
          <p:cNvSpPr txBox="1"/>
          <p:nvPr/>
        </p:nvSpPr>
        <p:spPr>
          <a:xfrm>
            <a:off x="885825" y="2381250"/>
            <a:ext cx="7753350" cy="3662541"/>
          </a:xfrm>
          <a:prstGeom prst="rect">
            <a:avLst/>
          </a:prstGeom>
          <a:noFill/>
        </p:spPr>
        <p:txBody>
          <a:bodyPr wrap="square" rtlCol="0">
            <a:spAutoFit/>
          </a:bodyPr>
          <a:lstStyle/>
          <a:p>
            <a:r>
              <a:rPr lang="en-US" sz="3600" dirty="0" smtClean="0"/>
              <a:t>Anytime you’d like to ask me a question:</a:t>
            </a:r>
          </a:p>
          <a:p>
            <a:endParaRPr lang="en-US" sz="3600" dirty="0"/>
          </a:p>
          <a:p>
            <a:r>
              <a:rPr lang="en-US" sz="3600" dirty="0" smtClean="0"/>
              <a:t>          </a:t>
            </a:r>
            <a:r>
              <a:rPr lang="en-US" sz="3600" dirty="0" smtClean="0">
                <a:solidFill>
                  <a:srgbClr val="0000FF"/>
                </a:solidFill>
                <a:hlinkClick r:id="rId2"/>
              </a:rPr>
              <a:t>morse@chem.utah.edu</a:t>
            </a:r>
            <a:endParaRPr lang="en-US" sz="3600" dirty="0" smtClean="0">
              <a:solidFill>
                <a:srgbClr val="0000FF"/>
              </a:solidFill>
            </a:endParaRPr>
          </a:p>
          <a:p>
            <a:endParaRPr lang="en-US" sz="3600" dirty="0">
              <a:solidFill>
                <a:srgbClr val="0000FF"/>
              </a:solidFill>
            </a:endParaRPr>
          </a:p>
          <a:p>
            <a:r>
              <a:rPr lang="en-US" sz="2400" dirty="0" smtClean="0"/>
              <a:t>This and all previous presentations can be found at my website:</a:t>
            </a:r>
          </a:p>
          <a:p>
            <a:endParaRPr lang="en-US" sz="2400" dirty="0" smtClean="0"/>
          </a:p>
          <a:p>
            <a:r>
              <a:rPr lang="en-US" sz="1600" dirty="0">
                <a:solidFill>
                  <a:srgbClr val="0000FF"/>
                </a:solidFill>
                <a:hlinkClick r:id="rId3"/>
              </a:rPr>
              <a:t>https://</a:t>
            </a:r>
            <a:r>
              <a:rPr lang="en-US" sz="1600" dirty="0" smtClean="0">
                <a:solidFill>
                  <a:srgbClr val="0000FF"/>
                </a:solidFill>
                <a:hlinkClick r:id="rId3"/>
              </a:rPr>
              <a:t>chem.utah.edu/directory/morse/research-group/ap_chemistry_powerpoints.php</a:t>
            </a:r>
            <a:r>
              <a:rPr lang="en-US" sz="1600" dirty="0" smtClean="0">
                <a:solidFill>
                  <a:srgbClr val="0000FF"/>
                </a:solidFill>
              </a:rPr>
              <a:t> </a:t>
            </a:r>
            <a:endParaRPr lang="en-US" sz="1600" dirty="0">
              <a:solidFill>
                <a:srgbClr val="0000FF"/>
              </a:solidFill>
            </a:endParaRPr>
          </a:p>
        </p:txBody>
      </p:sp>
    </p:spTree>
    <p:extLst>
      <p:ext uri="{BB962C8B-B14F-4D97-AF65-F5344CB8AC3E}">
        <p14:creationId xmlns:p14="http://schemas.microsoft.com/office/powerpoint/2010/main" val="1183694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676" y="24993"/>
            <a:ext cx="8581061" cy="1143000"/>
          </a:xfrm>
        </p:spPr>
        <p:txBody>
          <a:bodyPr>
            <a:normAutofit/>
          </a:bodyPr>
          <a:lstStyle/>
          <a:p>
            <a:r>
              <a:rPr lang="en-US" dirty="0" smtClean="0">
                <a:solidFill>
                  <a:srgbClr val="C00000"/>
                </a:solidFill>
                <a:latin typeface="Times New Roman" panose="02020603050405020304" pitchFamily="18" charset="0"/>
                <a:cs typeface="Times New Roman" panose="02020603050405020304" pitchFamily="18" charset="0"/>
              </a:rPr>
              <a:t>Semiconductors – The Band Gap</a:t>
            </a:r>
            <a:endParaRPr lang="en-US" dirty="0"/>
          </a:p>
        </p:txBody>
      </p:sp>
      <p:grpSp>
        <p:nvGrpSpPr>
          <p:cNvPr id="5" name="Group 4"/>
          <p:cNvGrpSpPr/>
          <p:nvPr/>
        </p:nvGrpSpPr>
        <p:grpSpPr>
          <a:xfrm>
            <a:off x="150693" y="920142"/>
            <a:ext cx="4379514" cy="3201950"/>
            <a:chOff x="484068" y="920142"/>
            <a:chExt cx="4379514" cy="3201950"/>
          </a:xfrm>
        </p:grpSpPr>
        <p:grpSp>
          <p:nvGrpSpPr>
            <p:cNvPr id="29" name="Group 28"/>
            <p:cNvGrpSpPr/>
            <p:nvPr/>
          </p:nvGrpSpPr>
          <p:grpSpPr>
            <a:xfrm>
              <a:off x="1291866" y="920142"/>
              <a:ext cx="1556427" cy="1896224"/>
              <a:chOff x="5914415" y="1374702"/>
              <a:chExt cx="1293780" cy="1591707"/>
            </a:xfrm>
          </p:grpSpPr>
          <p:pic>
            <p:nvPicPr>
              <p:cNvPr id="33" name="Picture 2" descr="Image result for semiconductor band gap"/>
              <p:cNvPicPr>
                <a:picLocks noChangeAspect="1" noChangeArrowheads="1"/>
              </p:cNvPicPr>
              <p:nvPr/>
            </p:nvPicPr>
            <p:blipFill rotWithShape="1">
              <a:blip r:embed="rId2">
                <a:extLst>
                  <a:ext uri="{28A0092B-C50C-407E-A947-70E740481C1C}">
                    <a14:useLocalDpi xmlns:a14="http://schemas.microsoft.com/office/drawing/2010/main" val="0"/>
                  </a:ext>
                </a:extLst>
              </a:blip>
              <a:srcRect l="36564" t="18633" r="40797" b="59236"/>
              <a:stretch/>
            </p:blipFill>
            <p:spPr bwMode="auto">
              <a:xfrm>
                <a:off x="5914416" y="1374702"/>
                <a:ext cx="1293779" cy="84320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Image result for semiconductor band gap"/>
              <p:cNvPicPr>
                <a:picLocks noChangeAspect="1" noChangeArrowheads="1"/>
              </p:cNvPicPr>
              <p:nvPr/>
            </p:nvPicPr>
            <p:blipFill rotWithShape="1">
              <a:blip r:embed="rId2">
                <a:extLst>
                  <a:ext uri="{28A0092B-C50C-407E-A947-70E740481C1C}">
                    <a14:useLocalDpi xmlns:a14="http://schemas.microsoft.com/office/drawing/2010/main" val="0"/>
                  </a:ext>
                </a:extLst>
              </a:blip>
              <a:srcRect l="36564" t="49635" r="40797" b="30719"/>
              <a:stretch/>
            </p:blipFill>
            <p:spPr bwMode="auto">
              <a:xfrm>
                <a:off x="5914415" y="2217906"/>
                <a:ext cx="1293779" cy="748503"/>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TextBox 35"/>
            <p:cNvSpPr txBox="1"/>
            <p:nvPr/>
          </p:nvSpPr>
          <p:spPr>
            <a:xfrm>
              <a:off x="1503446" y="3198762"/>
              <a:ext cx="2434347" cy="923330"/>
            </a:xfrm>
            <a:prstGeom prst="rect">
              <a:avLst/>
            </a:prstGeom>
            <a:noFill/>
          </p:spPr>
          <p:txBody>
            <a:bodyPr wrap="square" rtlCol="0">
              <a:spAutoFit/>
            </a:bodyPr>
            <a:lstStyle/>
            <a:p>
              <a:r>
                <a:rPr lang="en-US" b="1" dirty="0" smtClean="0"/>
                <a:t>Semiconductor – </a:t>
              </a:r>
            </a:p>
            <a:p>
              <a:r>
                <a:rPr lang="en-US" b="1" dirty="0"/>
                <a:t> </a:t>
              </a:r>
              <a:r>
                <a:rPr lang="en-US" b="1" dirty="0" smtClean="0"/>
                <a:t>small band gap </a:t>
              </a:r>
            </a:p>
            <a:p>
              <a:r>
                <a:rPr lang="en-US" b="1" dirty="0" smtClean="0"/>
                <a:t>(&lt;350 kJ/</a:t>
              </a:r>
              <a:r>
                <a:rPr lang="en-US" b="1" dirty="0" err="1" smtClean="0"/>
                <a:t>mol</a:t>
              </a:r>
              <a:r>
                <a:rPr lang="en-US" b="1" dirty="0" smtClean="0"/>
                <a:t> ~ 3.5 eV)</a:t>
              </a:r>
              <a:endParaRPr lang="en-US" b="1" dirty="0"/>
            </a:p>
          </p:txBody>
        </p:sp>
        <p:sp>
          <p:nvSpPr>
            <p:cNvPr id="31" name="TextBox 30"/>
            <p:cNvSpPr txBox="1"/>
            <p:nvPr/>
          </p:nvSpPr>
          <p:spPr>
            <a:xfrm>
              <a:off x="2869413" y="2327183"/>
              <a:ext cx="1994169" cy="369332"/>
            </a:xfrm>
            <a:prstGeom prst="rect">
              <a:avLst/>
            </a:prstGeom>
            <a:noFill/>
          </p:spPr>
          <p:txBody>
            <a:bodyPr wrap="square" rtlCol="0">
              <a:spAutoFit/>
            </a:bodyPr>
            <a:lstStyle/>
            <a:p>
              <a:r>
                <a:rPr lang="en-US" dirty="0" smtClean="0"/>
                <a:t>Filled valence band</a:t>
              </a:r>
              <a:endParaRPr lang="en-US" dirty="0"/>
            </a:p>
          </p:txBody>
        </p:sp>
        <p:sp>
          <p:nvSpPr>
            <p:cNvPr id="38" name="TextBox 37"/>
            <p:cNvSpPr txBox="1"/>
            <p:nvPr/>
          </p:nvSpPr>
          <p:spPr>
            <a:xfrm>
              <a:off x="2872614" y="1229325"/>
              <a:ext cx="1870836" cy="923330"/>
            </a:xfrm>
            <a:prstGeom prst="rect">
              <a:avLst/>
            </a:prstGeom>
            <a:noFill/>
          </p:spPr>
          <p:txBody>
            <a:bodyPr wrap="square" rtlCol="0">
              <a:spAutoFit/>
            </a:bodyPr>
            <a:lstStyle/>
            <a:p>
              <a:r>
                <a:rPr lang="en-US" dirty="0" smtClean="0"/>
                <a:t>Empty conduction </a:t>
              </a:r>
            </a:p>
            <a:p>
              <a:r>
                <a:rPr lang="en-US" dirty="0" smtClean="0"/>
                <a:t>band</a:t>
              </a:r>
              <a:endParaRPr lang="en-US" dirty="0"/>
            </a:p>
          </p:txBody>
        </p:sp>
        <p:sp>
          <p:nvSpPr>
            <p:cNvPr id="2049" name="TextBox 2048"/>
            <p:cNvSpPr txBox="1"/>
            <p:nvPr/>
          </p:nvSpPr>
          <p:spPr>
            <a:xfrm>
              <a:off x="484068" y="1739997"/>
              <a:ext cx="1270067" cy="369332"/>
            </a:xfrm>
            <a:prstGeom prst="rect">
              <a:avLst/>
            </a:prstGeom>
            <a:noFill/>
          </p:spPr>
          <p:txBody>
            <a:bodyPr wrap="square" rtlCol="0">
              <a:spAutoFit/>
            </a:bodyPr>
            <a:lstStyle/>
            <a:p>
              <a:r>
                <a:rPr lang="en-US" dirty="0" smtClean="0">
                  <a:solidFill>
                    <a:srgbClr val="00B050"/>
                  </a:solidFill>
                </a:rPr>
                <a:t>Band Gap</a:t>
              </a:r>
              <a:endParaRPr lang="en-US" dirty="0">
                <a:solidFill>
                  <a:srgbClr val="00B050"/>
                </a:solidFill>
              </a:endParaRPr>
            </a:p>
          </p:txBody>
        </p:sp>
      </p:grpSp>
      <p:sp>
        <p:nvSpPr>
          <p:cNvPr id="4" name="TextBox 3"/>
          <p:cNvSpPr txBox="1"/>
          <p:nvPr/>
        </p:nvSpPr>
        <p:spPr>
          <a:xfrm>
            <a:off x="4775024" y="1029300"/>
            <a:ext cx="3045001" cy="4524315"/>
          </a:xfrm>
          <a:prstGeom prst="rect">
            <a:avLst/>
          </a:prstGeom>
          <a:noFill/>
        </p:spPr>
        <p:txBody>
          <a:bodyPr wrap="square" rtlCol="0">
            <a:spAutoFit/>
          </a:bodyPr>
          <a:lstStyle/>
          <a:p>
            <a:r>
              <a:rPr lang="en-US" u="sng" dirty="0" smtClean="0">
                <a:solidFill>
                  <a:srgbClr val="C00000"/>
                </a:solidFill>
              </a:rPr>
              <a:t>Band Gaps of some materials:</a:t>
            </a:r>
          </a:p>
          <a:p>
            <a:r>
              <a:rPr lang="en-US" dirty="0" smtClean="0">
                <a:solidFill>
                  <a:srgbClr val="0000FF"/>
                </a:solidFill>
              </a:rPr>
              <a:t>SiO</a:t>
            </a:r>
            <a:r>
              <a:rPr lang="en-US" baseline="-25000" dirty="0" smtClean="0">
                <a:solidFill>
                  <a:srgbClr val="0000FF"/>
                </a:solidFill>
              </a:rPr>
              <a:t>2</a:t>
            </a:r>
            <a:r>
              <a:rPr lang="en-US" dirty="0" smtClean="0">
                <a:solidFill>
                  <a:srgbClr val="0000FF"/>
                </a:solidFill>
              </a:rPr>
              <a:t>		&gt; 6 eV</a:t>
            </a:r>
          </a:p>
          <a:p>
            <a:r>
              <a:rPr lang="en-US" dirty="0" smtClean="0">
                <a:solidFill>
                  <a:srgbClr val="0000FF"/>
                </a:solidFill>
              </a:rPr>
              <a:t>Diamond 		5.5 eV</a:t>
            </a:r>
          </a:p>
          <a:p>
            <a:r>
              <a:rPr lang="en-US" dirty="0" smtClean="0">
                <a:solidFill>
                  <a:srgbClr val="0000FF"/>
                </a:solidFill>
              </a:rPr>
              <a:t>Al</a:t>
            </a:r>
            <a:r>
              <a:rPr lang="en-US" baseline="-25000" dirty="0" smtClean="0">
                <a:solidFill>
                  <a:srgbClr val="0000FF"/>
                </a:solidFill>
              </a:rPr>
              <a:t>2</a:t>
            </a:r>
            <a:r>
              <a:rPr lang="en-US" dirty="0" smtClean="0">
                <a:solidFill>
                  <a:srgbClr val="0000FF"/>
                </a:solidFill>
              </a:rPr>
              <a:t>O</a:t>
            </a:r>
            <a:r>
              <a:rPr lang="en-US" baseline="-25000" dirty="0" smtClean="0">
                <a:solidFill>
                  <a:srgbClr val="0000FF"/>
                </a:solidFill>
              </a:rPr>
              <a:t>3</a:t>
            </a:r>
            <a:r>
              <a:rPr lang="en-US" dirty="0" smtClean="0">
                <a:solidFill>
                  <a:srgbClr val="0000FF"/>
                </a:solidFill>
              </a:rPr>
              <a:t>		~5.5 eV</a:t>
            </a:r>
          </a:p>
          <a:p>
            <a:r>
              <a:rPr lang="en-US" dirty="0" err="1" smtClean="0"/>
              <a:t>GaN</a:t>
            </a:r>
            <a:r>
              <a:rPr lang="en-US" dirty="0" smtClean="0"/>
              <a:t>		3.4 eV</a:t>
            </a:r>
          </a:p>
          <a:p>
            <a:r>
              <a:rPr lang="en-US" dirty="0" smtClean="0"/>
              <a:t>TiO</a:t>
            </a:r>
            <a:r>
              <a:rPr lang="en-US" baseline="-25000" dirty="0" smtClean="0"/>
              <a:t>2</a:t>
            </a:r>
            <a:r>
              <a:rPr lang="en-US" dirty="0" smtClean="0"/>
              <a:t>		3.0 eV</a:t>
            </a:r>
          </a:p>
          <a:p>
            <a:r>
              <a:rPr lang="en-US" dirty="0" err="1" smtClean="0"/>
              <a:t>CdS</a:t>
            </a:r>
            <a:r>
              <a:rPr lang="en-US" dirty="0" smtClean="0"/>
              <a:t>		2.4 eV</a:t>
            </a:r>
          </a:p>
          <a:p>
            <a:r>
              <a:rPr lang="en-US" dirty="0" err="1" smtClean="0"/>
              <a:t>CdSe</a:t>
            </a:r>
            <a:r>
              <a:rPr lang="en-US" dirty="0" smtClean="0"/>
              <a:t>		1.7 eV</a:t>
            </a:r>
          </a:p>
          <a:p>
            <a:r>
              <a:rPr lang="en-US" dirty="0" err="1" smtClean="0"/>
              <a:t>GaP</a:t>
            </a:r>
            <a:r>
              <a:rPr lang="en-US" dirty="0" smtClean="0"/>
              <a:t>		2.2 eV</a:t>
            </a:r>
          </a:p>
          <a:p>
            <a:r>
              <a:rPr lang="en-US" dirty="0" err="1" smtClean="0"/>
              <a:t>CdTe</a:t>
            </a:r>
            <a:r>
              <a:rPr lang="en-US" dirty="0" smtClean="0"/>
              <a:t>		1.44 eV</a:t>
            </a:r>
          </a:p>
          <a:p>
            <a:r>
              <a:rPr lang="en-US" dirty="0" smtClean="0"/>
              <a:t>GaAs		1.43 eV</a:t>
            </a:r>
          </a:p>
          <a:p>
            <a:r>
              <a:rPr lang="en-US" dirty="0" smtClean="0"/>
              <a:t>Si		1.1 eV</a:t>
            </a:r>
          </a:p>
          <a:p>
            <a:r>
              <a:rPr lang="en-US" dirty="0" smtClean="0"/>
              <a:t>Ge		0.67 eV</a:t>
            </a:r>
          </a:p>
          <a:p>
            <a:r>
              <a:rPr lang="en-US" dirty="0" err="1" smtClean="0"/>
              <a:t>InAs</a:t>
            </a:r>
            <a:r>
              <a:rPr lang="en-US" dirty="0" smtClean="0"/>
              <a:t>		0.43 eV</a:t>
            </a:r>
          </a:p>
          <a:p>
            <a:r>
              <a:rPr lang="en-US" dirty="0" err="1" smtClean="0"/>
              <a:t>InSb</a:t>
            </a:r>
            <a:r>
              <a:rPr lang="en-US" dirty="0" smtClean="0"/>
              <a:t>		0.23 eV</a:t>
            </a:r>
          </a:p>
          <a:p>
            <a:r>
              <a:rPr lang="en-US" dirty="0" smtClean="0"/>
              <a:t> </a:t>
            </a:r>
            <a:endParaRPr lang="en-US" dirty="0"/>
          </a:p>
        </p:txBody>
      </p:sp>
      <p:sp>
        <p:nvSpPr>
          <p:cNvPr id="6" name="Right Brace 5"/>
          <p:cNvSpPr/>
          <p:nvPr/>
        </p:nvSpPr>
        <p:spPr>
          <a:xfrm>
            <a:off x="7419975" y="1422400"/>
            <a:ext cx="285750" cy="730253"/>
          </a:xfrm>
          <a:prstGeom prst="rightBrace">
            <a:avLst/>
          </a:prstGeom>
          <a:ln w="317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7820024" y="1633637"/>
            <a:ext cx="1219200" cy="307777"/>
          </a:xfrm>
          <a:prstGeom prst="rect">
            <a:avLst/>
          </a:prstGeom>
          <a:noFill/>
        </p:spPr>
        <p:txBody>
          <a:bodyPr wrap="square" rtlCol="0">
            <a:spAutoFit/>
          </a:bodyPr>
          <a:lstStyle/>
          <a:p>
            <a:r>
              <a:rPr lang="en-US" sz="1400" dirty="0" smtClean="0">
                <a:solidFill>
                  <a:srgbClr val="0000FF"/>
                </a:solidFill>
              </a:rPr>
              <a:t>Insulators</a:t>
            </a:r>
            <a:endParaRPr lang="en-US" sz="1400" dirty="0">
              <a:solidFill>
                <a:srgbClr val="0000FF"/>
              </a:solidFill>
            </a:endParaRPr>
          </a:p>
        </p:txBody>
      </p:sp>
      <p:sp>
        <p:nvSpPr>
          <p:cNvPr id="23" name="Right Brace 22"/>
          <p:cNvSpPr/>
          <p:nvPr/>
        </p:nvSpPr>
        <p:spPr>
          <a:xfrm>
            <a:off x="7419975" y="2152655"/>
            <a:ext cx="285750" cy="3005525"/>
          </a:xfrm>
          <a:prstGeom prst="rightBrac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p:cNvSpPr txBox="1"/>
          <p:nvPr/>
        </p:nvSpPr>
        <p:spPr>
          <a:xfrm>
            <a:off x="7705725" y="3360838"/>
            <a:ext cx="1438275" cy="307777"/>
          </a:xfrm>
          <a:prstGeom prst="rect">
            <a:avLst/>
          </a:prstGeom>
          <a:noFill/>
        </p:spPr>
        <p:txBody>
          <a:bodyPr wrap="square" rtlCol="0">
            <a:spAutoFit/>
          </a:bodyPr>
          <a:lstStyle/>
          <a:p>
            <a:r>
              <a:rPr lang="en-US" sz="1400" dirty="0" smtClean="0"/>
              <a:t>Semiconductors</a:t>
            </a:r>
            <a:endParaRPr lang="en-US" sz="1400" dirty="0"/>
          </a:p>
        </p:txBody>
      </p:sp>
      <p:sp>
        <p:nvSpPr>
          <p:cNvPr id="25" name="TextBox 24"/>
          <p:cNvSpPr txBox="1"/>
          <p:nvPr/>
        </p:nvSpPr>
        <p:spPr>
          <a:xfrm>
            <a:off x="247650" y="5158180"/>
            <a:ext cx="8791574" cy="1569660"/>
          </a:xfrm>
          <a:prstGeom prst="rect">
            <a:avLst/>
          </a:prstGeom>
          <a:noFill/>
        </p:spPr>
        <p:txBody>
          <a:bodyPr wrap="square" rtlCol="0">
            <a:spAutoFit/>
          </a:bodyPr>
          <a:lstStyle/>
          <a:p>
            <a:r>
              <a:rPr lang="en-US" sz="1600" dirty="0" smtClean="0"/>
              <a:t>In semiconductors, the band gap is all-important.  If it is too large (&gt;3.5 eV), so few electrons are excited to the conduction band that it is really an </a:t>
            </a:r>
            <a:r>
              <a:rPr lang="en-US" sz="1600" u="sng" dirty="0" smtClean="0">
                <a:solidFill>
                  <a:srgbClr val="0000FF"/>
                </a:solidFill>
              </a:rPr>
              <a:t>insulator</a:t>
            </a:r>
            <a:r>
              <a:rPr lang="en-US" sz="1600" dirty="0" smtClean="0"/>
              <a:t> </a:t>
            </a:r>
            <a:r>
              <a:rPr lang="en-US" sz="1600" dirty="0"/>
              <a:t>f</a:t>
            </a:r>
            <a:r>
              <a:rPr lang="en-US" sz="1600" dirty="0" smtClean="0"/>
              <a:t>or most purposes.</a:t>
            </a:r>
          </a:p>
          <a:p>
            <a:endParaRPr lang="en-US" sz="1600" u="sng" dirty="0" smtClean="0">
              <a:solidFill>
                <a:srgbClr val="CC0000"/>
              </a:solidFill>
            </a:endParaRPr>
          </a:p>
          <a:p>
            <a:r>
              <a:rPr lang="en-US" sz="1600" u="sng" dirty="0" smtClean="0">
                <a:solidFill>
                  <a:srgbClr val="CC0000"/>
                </a:solidFill>
              </a:rPr>
              <a:t>Question: </a:t>
            </a:r>
            <a:r>
              <a:rPr lang="en-US" sz="1600" dirty="0" smtClean="0"/>
              <a:t> If you wanted to build a device to measure extremely low temperatures (say, in the 10-50 K range), which of the materials listed above would be a good choice for a </a:t>
            </a:r>
            <a:r>
              <a:rPr lang="en-US" sz="1600" b="1" dirty="0" smtClean="0"/>
              <a:t>thermistor</a:t>
            </a:r>
            <a:r>
              <a:rPr lang="en-US" sz="1600" dirty="0" smtClean="0"/>
              <a:t>?  [</a:t>
            </a:r>
            <a:r>
              <a:rPr lang="en-US" sz="1600" b="1" dirty="0" smtClean="0"/>
              <a:t>Hint:</a:t>
            </a:r>
            <a:r>
              <a:rPr lang="en-US" sz="1600" dirty="0" smtClean="0"/>
              <a:t> the average thermal energy at 50 K is 0.004 eV.]</a:t>
            </a:r>
            <a:endParaRPr lang="en-US" sz="1600" dirty="0"/>
          </a:p>
        </p:txBody>
      </p:sp>
    </p:spTree>
    <p:extLst>
      <p:ext uri="{BB962C8B-B14F-4D97-AF65-F5344CB8AC3E}">
        <p14:creationId xmlns:p14="http://schemas.microsoft.com/office/powerpoint/2010/main" val="3653439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676" y="24993"/>
            <a:ext cx="8581061" cy="1143000"/>
          </a:xfrm>
        </p:spPr>
        <p:txBody>
          <a:bodyPr>
            <a:normAutofit/>
          </a:bodyPr>
          <a:lstStyle/>
          <a:p>
            <a:r>
              <a:rPr lang="en-US" dirty="0" smtClean="0">
                <a:solidFill>
                  <a:srgbClr val="C00000"/>
                </a:solidFill>
                <a:latin typeface="Times New Roman" panose="02020603050405020304" pitchFamily="18" charset="0"/>
                <a:cs typeface="Times New Roman" panose="02020603050405020304" pitchFamily="18" charset="0"/>
              </a:rPr>
              <a:t>Semiconductors – The Band Gap</a:t>
            </a:r>
            <a:endParaRPr lang="en-US" dirty="0"/>
          </a:p>
        </p:txBody>
      </p:sp>
      <p:sp>
        <p:nvSpPr>
          <p:cNvPr id="3" name="TextBox 2"/>
          <p:cNvSpPr txBox="1"/>
          <p:nvPr/>
        </p:nvSpPr>
        <p:spPr>
          <a:xfrm>
            <a:off x="247650" y="5288340"/>
            <a:ext cx="8791574" cy="1569660"/>
          </a:xfrm>
          <a:prstGeom prst="rect">
            <a:avLst/>
          </a:prstGeom>
          <a:noFill/>
        </p:spPr>
        <p:txBody>
          <a:bodyPr wrap="square" rtlCol="0">
            <a:spAutoFit/>
          </a:bodyPr>
          <a:lstStyle/>
          <a:p>
            <a:r>
              <a:rPr lang="en-US" sz="1600" dirty="0" smtClean="0"/>
              <a:t>In semiconductors, the band gap is all-important.  If it is too large (&gt;3.5 eV), so few electrons are excited to the conduction band that it is really an </a:t>
            </a:r>
            <a:r>
              <a:rPr lang="en-US" sz="1600" u="sng" dirty="0" smtClean="0">
                <a:solidFill>
                  <a:srgbClr val="0000FF"/>
                </a:solidFill>
              </a:rPr>
              <a:t>insulator</a:t>
            </a:r>
            <a:r>
              <a:rPr lang="en-US" sz="1600" dirty="0" smtClean="0"/>
              <a:t> </a:t>
            </a:r>
            <a:r>
              <a:rPr lang="en-US" sz="1600" dirty="0"/>
              <a:t>f</a:t>
            </a:r>
            <a:r>
              <a:rPr lang="en-US" sz="1600" dirty="0" smtClean="0"/>
              <a:t>or most purposes.</a:t>
            </a:r>
          </a:p>
          <a:p>
            <a:r>
              <a:rPr lang="en-US" sz="1600" u="sng" dirty="0" smtClean="0">
                <a:solidFill>
                  <a:srgbClr val="CC0000"/>
                </a:solidFill>
              </a:rPr>
              <a:t>Question: </a:t>
            </a:r>
            <a:r>
              <a:rPr lang="en-US" sz="1600" dirty="0" smtClean="0"/>
              <a:t> If you wanted to build a device to measure extremely low temperatures (say, in the 10-50 K range), which of the materials listed above would be a good choice for a </a:t>
            </a:r>
            <a:r>
              <a:rPr lang="en-US" sz="1600" b="1" dirty="0" smtClean="0"/>
              <a:t>thermistor</a:t>
            </a:r>
            <a:r>
              <a:rPr lang="en-US" sz="1600" dirty="0" smtClean="0"/>
              <a:t>?  [</a:t>
            </a:r>
            <a:r>
              <a:rPr lang="en-US" sz="1600" b="1" dirty="0" smtClean="0"/>
              <a:t>Hint:</a:t>
            </a:r>
            <a:r>
              <a:rPr lang="en-US" sz="1600" dirty="0" smtClean="0"/>
              <a:t> the average thermal energy at 50 K is 0.004 eV.]</a:t>
            </a:r>
          </a:p>
          <a:p>
            <a:r>
              <a:rPr lang="en-US" sz="1600" u="sng" dirty="0" smtClean="0">
                <a:solidFill>
                  <a:srgbClr val="CC0000"/>
                </a:solidFill>
              </a:rPr>
              <a:t>Answer:</a:t>
            </a:r>
            <a:r>
              <a:rPr lang="en-US" sz="1600" dirty="0" smtClean="0"/>
              <a:t> You need a small band gap, so electrons can be thermally excited above it.  </a:t>
            </a:r>
            <a:r>
              <a:rPr lang="en-US" sz="1600" dirty="0" err="1" smtClean="0"/>
              <a:t>InSb</a:t>
            </a:r>
            <a:r>
              <a:rPr lang="en-US" sz="1600" dirty="0" smtClean="0"/>
              <a:t> should work.</a:t>
            </a:r>
            <a:endParaRPr lang="en-US" sz="1600" dirty="0"/>
          </a:p>
        </p:txBody>
      </p:sp>
      <p:grpSp>
        <p:nvGrpSpPr>
          <p:cNvPr id="5" name="Group 4"/>
          <p:cNvGrpSpPr/>
          <p:nvPr/>
        </p:nvGrpSpPr>
        <p:grpSpPr>
          <a:xfrm>
            <a:off x="150693" y="920142"/>
            <a:ext cx="4379514" cy="3201950"/>
            <a:chOff x="484068" y="920142"/>
            <a:chExt cx="4379514" cy="3201950"/>
          </a:xfrm>
        </p:grpSpPr>
        <p:grpSp>
          <p:nvGrpSpPr>
            <p:cNvPr id="29" name="Group 28"/>
            <p:cNvGrpSpPr/>
            <p:nvPr/>
          </p:nvGrpSpPr>
          <p:grpSpPr>
            <a:xfrm>
              <a:off x="1291866" y="920142"/>
              <a:ext cx="1556427" cy="1896224"/>
              <a:chOff x="5914415" y="1374702"/>
              <a:chExt cx="1293780" cy="1591707"/>
            </a:xfrm>
          </p:grpSpPr>
          <p:pic>
            <p:nvPicPr>
              <p:cNvPr id="33" name="Picture 2" descr="Image result for semiconductor band gap"/>
              <p:cNvPicPr>
                <a:picLocks noChangeAspect="1" noChangeArrowheads="1"/>
              </p:cNvPicPr>
              <p:nvPr/>
            </p:nvPicPr>
            <p:blipFill rotWithShape="1">
              <a:blip r:embed="rId2">
                <a:extLst>
                  <a:ext uri="{28A0092B-C50C-407E-A947-70E740481C1C}">
                    <a14:useLocalDpi xmlns:a14="http://schemas.microsoft.com/office/drawing/2010/main" val="0"/>
                  </a:ext>
                </a:extLst>
              </a:blip>
              <a:srcRect l="36564" t="18633" r="40797" b="59236"/>
              <a:stretch/>
            </p:blipFill>
            <p:spPr bwMode="auto">
              <a:xfrm>
                <a:off x="5914416" y="1374702"/>
                <a:ext cx="1293779" cy="84320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Image result for semiconductor band gap"/>
              <p:cNvPicPr>
                <a:picLocks noChangeAspect="1" noChangeArrowheads="1"/>
              </p:cNvPicPr>
              <p:nvPr/>
            </p:nvPicPr>
            <p:blipFill rotWithShape="1">
              <a:blip r:embed="rId2">
                <a:extLst>
                  <a:ext uri="{28A0092B-C50C-407E-A947-70E740481C1C}">
                    <a14:useLocalDpi xmlns:a14="http://schemas.microsoft.com/office/drawing/2010/main" val="0"/>
                  </a:ext>
                </a:extLst>
              </a:blip>
              <a:srcRect l="36564" t="49635" r="40797" b="30719"/>
              <a:stretch/>
            </p:blipFill>
            <p:spPr bwMode="auto">
              <a:xfrm>
                <a:off x="5914415" y="2217906"/>
                <a:ext cx="1293779" cy="748503"/>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TextBox 35"/>
            <p:cNvSpPr txBox="1"/>
            <p:nvPr/>
          </p:nvSpPr>
          <p:spPr>
            <a:xfrm>
              <a:off x="1503446" y="3198762"/>
              <a:ext cx="2434347" cy="923330"/>
            </a:xfrm>
            <a:prstGeom prst="rect">
              <a:avLst/>
            </a:prstGeom>
            <a:noFill/>
          </p:spPr>
          <p:txBody>
            <a:bodyPr wrap="square" rtlCol="0">
              <a:spAutoFit/>
            </a:bodyPr>
            <a:lstStyle/>
            <a:p>
              <a:r>
                <a:rPr lang="en-US" b="1" dirty="0" smtClean="0"/>
                <a:t>Semiconductor – </a:t>
              </a:r>
            </a:p>
            <a:p>
              <a:r>
                <a:rPr lang="en-US" b="1" dirty="0"/>
                <a:t> </a:t>
              </a:r>
              <a:r>
                <a:rPr lang="en-US" b="1" dirty="0" smtClean="0"/>
                <a:t>small band gap </a:t>
              </a:r>
            </a:p>
            <a:p>
              <a:r>
                <a:rPr lang="en-US" b="1" dirty="0" smtClean="0"/>
                <a:t>(&lt;350 kJ/</a:t>
              </a:r>
              <a:r>
                <a:rPr lang="en-US" b="1" dirty="0" err="1" smtClean="0"/>
                <a:t>mol</a:t>
              </a:r>
              <a:r>
                <a:rPr lang="en-US" b="1" dirty="0" smtClean="0"/>
                <a:t> ~ 3.5 eV)</a:t>
              </a:r>
              <a:endParaRPr lang="en-US" b="1" dirty="0"/>
            </a:p>
          </p:txBody>
        </p:sp>
        <p:sp>
          <p:nvSpPr>
            <p:cNvPr id="31" name="TextBox 30"/>
            <p:cNvSpPr txBox="1"/>
            <p:nvPr/>
          </p:nvSpPr>
          <p:spPr>
            <a:xfrm>
              <a:off x="2869413" y="2327183"/>
              <a:ext cx="1994169" cy="369332"/>
            </a:xfrm>
            <a:prstGeom prst="rect">
              <a:avLst/>
            </a:prstGeom>
            <a:noFill/>
          </p:spPr>
          <p:txBody>
            <a:bodyPr wrap="square" rtlCol="0">
              <a:spAutoFit/>
            </a:bodyPr>
            <a:lstStyle/>
            <a:p>
              <a:r>
                <a:rPr lang="en-US" dirty="0" smtClean="0"/>
                <a:t>Filled valence band</a:t>
              </a:r>
              <a:endParaRPr lang="en-US" dirty="0"/>
            </a:p>
          </p:txBody>
        </p:sp>
        <p:sp>
          <p:nvSpPr>
            <p:cNvPr id="38" name="TextBox 37"/>
            <p:cNvSpPr txBox="1"/>
            <p:nvPr/>
          </p:nvSpPr>
          <p:spPr>
            <a:xfrm>
              <a:off x="2872614" y="1229325"/>
              <a:ext cx="1870836" cy="923330"/>
            </a:xfrm>
            <a:prstGeom prst="rect">
              <a:avLst/>
            </a:prstGeom>
            <a:noFill/>
          </p:spPr>
          <p:txBody>
            <a:bodyPr wrap="square" rtlCol="0">
              <a:spAutoFit/>
            </a:bodyPr>
            <a:lstStyle/>
            <a:p>
              <a:r>
                <a:rPr lang="en-US" dirty="0" smtClean="0"/>
                <a:t>Empty conduction </a:t>
              </a:r>
            </a:p>
            <a:p>
              <a:r>
                <a:rPr lang="en-US" dirty="0" smtClean="0"/>
                <a:t>band</a:t>
              </a:r>
              <a:endParaRPr lang="en-US" dirty="0"/>
            </a:p>
          </p:txBody>
        </p:sp>
        <p:sp>
          <p:nvSpPr>
            <p:cNvPr id="2049" name="TextBox 2048"/>
            <p:cNvSpPr txBox="1"/>
            <p:nvPr/>
          </p:nvSpPr>
          <p:spPr>
            <a:xfrm>
              <a:off x="484068" y="1739997"/>
              <a:ext cx="1270067" cy="369332"/>
            </a:xfrm>
            <a:prstGeom prst="rect">
              <a:avLst/>
            </a:prstGeom>
            <a:noFill/>
          </p:spPr>
          <p:txBody>
            <a:bodyPr wrap="square" rtlCol="0">
              <a:spAutoFit/>
            </a:bodyPr>
            <a:lstStyle/>
            <a:p>
              <a:r>
                <a:rPr lang="en-US" dirty="0" smtClean="0">
                  <a:solidFill>
                    <a:srgbClr val="00B050"/>
                  </a:solidFill>
                </a:rPr>
                <a:t>Band Gap</a:t>
              </a:r>
              <a:endParaRPr lang="en-US" dirty="0">
                <a:solidFill>
                  <a:srgbClr val="00B050"/>
                </a:solidFill>
              </a:endParaRPr>
            </a:p>
          </p:txBody>
        </p:sp>
      </p:grpSp>
      <p:sp>
        <p:nvSpPr>
          <p:cNvPr id="4" name="TextBox 3"/>
          <p:cNvSpPr txBox="1"/>
          <p:nvPr/>
        </p:nvSpPr>
        <p:spPr>
          <a:xfrm>
            <a:off x="4775024" y="1029300"/>
            <a:ext cx="3045001" cy="4524315"/>
          </a:xfrm>
          <a:prstGeom prst="rect">
            <a:avLst/>
          </a:prstGeom>
          <a:noFill/>
        </p:spPr>
        <p:txBody>
          <a:bodyPr wrap="square" rtlCol="0">
            <a:spAutoFit/>
          </a:bodyPr>
          <a:lstStyle/>
          <a:p>
            <a:r>
              <a:rPr lang="en-US" u="sng" dirty="0" smtClean="0">
                <a:solidFill>
                  <a:srgbClr val="C00000"/>
                </a:solidFill>
              </a:rPr>
              <a:t>Band Gaps of some materials:</a:t>
            </a:r>
          </a:p>
          <a:p>
            <a:r>
              <a:rPr lang="en-US" dirty="0" smtClean="0">
                <a:solidFill>
                  <a:srgbClr val="0000FF"/>
                </a:solidFill>
              </a:rPr>
              <a:t>SiO</a:t>
            </a:r>
            <a:r>
              <a:rPr lang="en-US" baseline="-25000" dirty="0" smtClean="0">
                <a:solidFill>
                  <a:srgbClr val="0000FF"/>
                </a:solidFill>
              </a:rPr>
              <a:t>2</a:t>
            </a:r>
            <a:r>
              <a:rPr lang="en-US" dirty="0" smtClean="0">
                <a:solidFill>
                  <a:srgbClr val="0000FF"/>
                </a:solidFill>
              </a:rPr>
              <a:t>		&gt; 6 eV</a:t>
            </a:r>
          </a:p>
          <a:p>
            <a:r>
              <a:rPr lang="en-US" dirty="0" smtClean="0">
                <a:solidFill>
                  <a:srgbClr val="0000FF"/>
                </a:solidFill>
              </a:rPr>
              <a:t>Diamond 		5.5 eV</a:t>
            </a:r>
          </a:p>
          <a:p>
            <a:r>
              <a:rPr lang="en-US" dirty="0" smtClean="0">
                <a:solidFill>
                  <a:srgbClr val="0000FF"/>
                </a:solidFill>
              </a:rPr>
              <a:t>Al</a:t>
            </a:r>
            <a:r>
              <a:rPr lang="en-US" baseline="-25000" dirty="0" smtClean="0">
                <a:solidFill>
                  <a:srgbClr val="0000FF"/>
                </a:solidFill>
              </a:rPr>
              <a:t>2</a:t>
            </a:r>
            <a:r>
              <a:rPr lang="en-US" dirty="0" smtClean="0">
                <a:solidFill>
                  <a:srgbClr val="0000FF"/>
                </a:solidFill>
              </a:rPr>
              <a:t>O</a:t>
            </a:r>
            <a:r>
              <a:rPr lang="en-US" baseline="-25000" dirty="0" smtClean="0">
                <a:solidFill>
                  <a:srgbClr val="0000FF"/>
                </a:solidFill>
              </a:rPr>
              <a:t>3</a:t>
            </a:r>
            <a:r>
              <a:rPr lang="en-US" dirty="0" smtClean="0">
                <a:solidFill>
                  <a:srgbClr val="0000FF"/>
                </a:solidFill>
              </a:rPr>
              <a:t>		~5.5 eV</a:t>
            </a:r>
          </a:p>
          <a:p>
            <a:r>
              <a:rPr lang="en-US" dirty="0" err="1" smtClean="0"/>
              <a:t>GaN</a:t>
            </a:r>
            <a:r>
              <a:rPr lang="en-US" dirty="0" smtClean="0"/>
              <a:t>		3.4 eV</a:t>
            </a:r>
          </a:p>
          <a:p>
            <a:r>
              <a:rPr lang="en-US" dirty="0" smtClean="0"/>
              <a:t>TiO</a:t>
            </a:r>
            <a:r>
              <a:rPr lang="en-US" baseline="-25000" dirty="0" smtClean="0"/>
              <a:t>2</a:t>
            </a:r>
            <a:r>
              <a:rPr lang="en-US" dirty="0" smtClean="0"/>
              <a:t>		3.0 eV</a:t>
            </a:r>
          </a:p>
          <a:p>
            <a:r>
              <a:rPr lang="en-US" dirty="0" err="1" smtClean="0"/>
              <a:t>CdS</a:t>
            </a:r>
            <a:r>
              <a:rPr lang="en-US" dirty="0" smtClean="0"/>
              <a:t>		2.4 eV</a:t>
            </a:r>
          </a:p>
          <a:p>
            <a:r>
              <a:rPr lang="en-US" dirty="0" err="1" smtClean="0"/>
              <a:t>CdSe</a:t>
            </a:r>
            <a:r>
              <a:rPr lang="en-US" dirty="0" smtClean="0"/>
              <a:t>		1.7 eV</a:t>
            </a:r>
          </a:p>
          <a:p>
            <a:r>
              <a:rPr lang="en-US" dirty="0" err="1" smtClean="0"/>
              <a:t>GaP</a:t>
            </a:r>
            <a:r>
              <a:rPr lang="en-US" dirty="0" smtClean="0"/>
              <a:t>		2.2 eV</a:t>
            </a:r>
          </a:p>
          <a:p>
            <a:r>
              <a:rPr lang="en-US" dirty="0" err="1" smtClean="0"/>
              <a:t>CdTe</a:t>
            </a:r>
            <a:r>
              <a:rPr lang="en-US" dirty="0" smtClean="0"/>
              <a:t>		1.44 eV</a:t>
            </a:r>
          </a:p>
          <a:p>
            <a:r>
              <a:rPr lang="en-US" dirty="0" smtClean="0"/>
              <a:t>GaAs		1.43 eV</a:t>
            </a:r>
          </a:p>
          <a:p>
            <a:r>
              <a:rPr lang="en-US" dirty="0" smtClean="0"/>
              <a:t>Si		1.1 eV</a:t>
            </a:r>
          </a:p>
          <a:p>
            <a:r>
              <a:rPr lang="en-US" dirty="0" smtClean="0"/>
              <a:t>Ge		0.67 eV</a:t>
            </a:r>
          </a:p>
          <a:p>
            <a:r>
              <a:rPr lang="en-US" dirty="0" err="1" smtClean="0"/>
              <a:t>InAs</a:t>
            </a:r>
            <a:r>
              <a:rPr lang="en-US" dirty="0" smtClean="0"/>
              <a:t>		0.43 eV</a:t>
            </a:r>
          </a:p>
          <a:p>
            <a:r>
              <a:rPr lang="en-US" dirty="0" err="1" smtClean="0"/>
              <a:t>InSb</a:t>
            </a:r>
            <a:r>
              <a:rPr lang="en-US" dirty="0" smtClean="0"/>
              <a:t>		0.23 eV</a:t>
            </a:r>
          </a:p>
          <a:p>
            <a:r>
              <a:rPr lang="en-US" dirty="0" smtClean="0"/>
              <a:t> </a:t>
            </a:r>
            <a:endParaRPr lang="en-US" dirty="0"/>
          </a:p>
        </p:txBody>
      </p:sp>
      <p:sp>
        <p:nvSpPr>
          <p:cNvPr id="6" name="Right Brace 5"/>
          <p:cNvSpPr/>
          <p:nvPr/>
        </p:nvSpPr>
        <p:spPr>
          <a:xfrm>
            <a:off x="7419975" y="1422400"/>
            <a:ext cx="285750" cy="730253"/>
          </a:xfrm>
          <a:prstGeom prst="rightBrace">
            <a:avLst/>
          </a:prstGeom>
          <a:ln w="317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7820024" y="1633637"/>
            <a:ext cx="1219200" cy="307777"/>
          </a:xfrm>
          <a:prstGeom prst="rect">
            <a:avLst/>
          </a:prstGeom>
          <a:noFill/>
        </p:spPr>
        <p:txBody>
          <a:bodyPr wrap="square" rtlCol="0">
            <a:spAutoFit/>
          </a:bodyPr>
          <a:lstStyle/>
          <a:p>
            <a:r>
              <a:rPr lang="en-US" sz="1400" dirty="0" smtClean="0">
                <a:solidFill>
                  <a:srgbClr val="0000FF"/>
                </a:solidFill>
              </a:rPr>
              <a:t>Insulators</a:t>
            </a:r>
            <a:endParaRPr lang="en-US" sz="1400" dirty="0">
              <a:solidFill>
                <a:srgbClr val="0000FF"/>
              </a:solidFill>
            </a:endParaRPr>
          </a:p>
        </p:txBody>
      </p:sp>
      <p:sp>
        <p:nvSpPr>
          <p:cNvPr id="23" name="Right Brace 22"/>
          <p:cNvSpPr/>
          <p:nvPr/>
        </p:nvSpPr>
        <p:spPr>
          <a:xfrm>
            <a:off x="7419975" y="2152655"/>
            <a:ext cx="285750" cy="3000370"/>
          </a:xfrm>
          <a:prstGeom prst="rightBrac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p:cNvSpPr txBox="1"/>
          <p:nvPr/>
        </p:nvSpPr>
        <p:spPr>
          <a:xfrm>
            <a:off x="7705725" y="3360838"/>
            <a:ext cx="1438275" cy="307777"/>
          </a:xfrm>
          <a:prstGeom prst="rect">
            <a:avLst/>
          </a:prstGeom>
          <a:noFill/>
        </p:spPr>
        <p:txBody>
          <a:bodyPr wrap="square" rtlCol="0">
            <a:spAutoFit/>
          </a:bodyPr>
          <a:lstStyle/>
          <a:p>
            <a:r>
              <a:rPr lang="en-US" sz="1400" dirty="0" smtClean="0"/>
              <a:t>Semiconductors</a:t>
            </a:r>
            <a:endParaRPr lang="en-US" sz="1400" dirty="0"/>
          </a:p>
        </p:txBody>
      </p:sp>
    </p:spTree>
    <p:extLst>
      <p:ext uri="{BB962C8B-B14F-4D97-AF65-F5344CB8AC3E}">
        <p14:creationId xmlns:p14="http://schemas.microsoft.com/office/powerpoint/2010/main" val="1010411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676" y="0"/>
            <a:ext cx="8581061" cy="1143000"/>
          </a:xfrm>
        </p:spPr>
        <p:txBody>
          <a:bodyPr>
            <a:normAutofit/>
          </a:bodyPr>
          <a:lstStyle/>
          <a:p>
            <a:r>
              <a:rPr lang="en-US" dirty="0" smtClean="0">
                <a:solidFill>
                  <a:srgbClr val="C00000"/>
                </a:solidFill>
                <a:latin typeface="Times New Roman" panose="02020603050405020304" pitchFamily="18" charset="0"/>
                <a:cs typeface="Times New Roman" panose="02020603050405020304" pitchFamily="18" charset="0"/>
              </a:rPr>
              <a:t>Light emitting diodes</a:t>
            </a:r>
            <a:endParaRPr lang="en-US" dirty="0"/>
          </a:p>
        </p:txBody>
      </p:sp>
      <p:grpSp>
        <p:nvGrpSpPr>
          <p:cNvPr id="10" name="Group 9"/>
          <p:cNvGrpSpPr/>
          <p:nvPr/>
        </p:nvGrpSpPr>
        <p:grpSpPr>
          <a:xfrm>
            <a:off x="2105025" y="1295400"/>
            <a:ext cx="4810125" cy="2514600"/>
            <a:chOff x="1857375" y="1190625"/>
            <a:chExt cx="3505200" cy="2514600"/>
          </a:xfrm>
        </p:grpSpPr>
        <p:sp>
          <p:nvSpPr>
            <p:cNvPr id="8" name="Rectangle 7"/>
            <p:cNvSpPr/>
            <p:nvPr/>
          </p:nvSpPr>
          <p:spPr>
            <a:xfrm>
              <a:off x="1857375" y="1190625"/>
              <a:ext cx="3505200" cy="93345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857375" y="2819400"/>
              <a:ext cx="3505200" cy="885825"/>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3586162" y="1577459"/>
            <a:ext cx="1847850" cy="369332"/>
          </a:xfrm>
          <a:prstGeom prst="rect">
            <a:avLst/>
          </a:prstGeom>
          <a:noFill/>
        </p:spPr>
        <p:txBody>
          <a:bodyPr wrap="square" rtlCol="0">
            <a:spAutoFit/>
          </a:bodyPr>
          <a:lstStyle/>
          <a:p>
            <a:r>
              <a:rPr lang="en-US" dirty="0" smtClean="0"/>
              <a:t>Conduction Band</a:t>
            </a:r>
            <a:endParaRPr lang="en-US" dirty="0"/>
          </a:p>
        </p:txBody>
      </p:sp>
      <p:sp>
        <p:nvSpPr>
          <p:cNvPr id="12" name="TextBox 11"/>
          <p:cNvSpPr txBox="1"/>
          <p:nvPr/>
        </p:nvSpPr>
        <p:spPr>
          <a:xfrm>
            <a:off x="3781424" y="3182421"/>
            <a:ext cx="1457325" cy="369332"/>
          </a:xfrm>
          <a:prstGeom prst="rect">
            <a:avLst/>
          </a:prstGeom>
          <a:noFill/>
        </p:spPr>
        <p:txBody>
          <a:bodyPr wrap="square" rtlCol="0">
            <a:spAutoFit/>
          </a:bodyPr>
          <a:lstStyle/>
          <a:p>
            <a:r>
              <a:rPr lang="en-US" dirty="0" smtClean="0"/>
              <a:t>Valence Band</a:t>
            </a:r>
            <a:endParaRPr lang="en-US" dirty="0"/>
          </a:p>
        </p:txBody>
      </p:sp>
      <p:cxnSp>
        <p:nvCxnSpPr>
          <p:cNvPr id="14" name="Curved Connector 13"/>
          <p:cNvCxnSpPr/>
          <p:nvPr/>
        </p:nvCxnSpPr>
        <p:spPr>
          <a:xfrm>
            <a:off x="1447800" y="1504950"/>
            <a:ext cx="657225" cy="529709"/>
          </a:xfrm>
          <a:prstGeom prst="curvedConnector3">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Curved Connector 25"/>
          <p:cNvCxnSpPr>
            <a:stCxn id="30" idx="1"/>
          </p:cNvCxnSpPr>
          <p:nvPr/>
        </p:nvCxnSpPr>
        <p:spPr>
          <a:xfrm rot="10800000">
            <a:off x="6915152" y="3731182"/>
            <a:ext cx="752474" cy="270005"/>
          </a:xfrm>
          <a:prstGeom prst="curvedConnector3">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92328" y="1181784"/>
            <a:ext cx="1255472" cy="646331"/>
          </a:xfrm>
          <a:prstGeom prst="rect">
            <a:avLst/>
          </a:prstGeom>
          <a:noFill/>
        </p:spPr>
        <p:txBody>
          <a:bodyPr wrap="none" rtlCol="0">
            <a:spAutoFit/>
          </a:bodyPr>
          <a:lstStyle/>
          <a:p>
            <a:r>
              <a:rPr lang="en-US" dirty="0" smtClean="0"/>
              <a:t>Inject e</a:t>
            </a:r>
            <a:r>
              <a:rPr lang="en-US" baseline="30000" dirty="0" smtClean="0"/>
              <a:t>‒</a:t>
            </a:r>
          </a:p>
          <a:p>
            <a:r>
              <a:rPr lang="en-US" dirty="0"/>
              <a:t>o</a:t>
            </a:r>
            <a:r>
              <a:rPr lang="en-US" dirty="0" smtClean="0"/>
              <a:t>n this side</a:t>
            </a:r>
            <a:endParaRPr lang="en-US" dirty="0"/>
          </a:p>
        </p:txBody>
      </p:sp>
      <p:sp>
        <p:nvSpPr>
          <p:cNvPr id="30" name="TextBox 29"/>
          <p:cNvSpPr txBox="1"/>
          <p:nvPr/>
        </p:nvSpPr>
        <p:spPr>
          <a:xfrm>
            <a:off x="7667626" y="3678020"/>
            <a:ext cx="1359731" cy="646331"/>
          </a:xfrm>
          <a:prstGeom prst="rect">
            <a:avLst/>
          </a:prstGeom>
          <a:noFill/>
        </p:spPr>
        <p:txBody>
          <a:bodyPr wrap="none" rtlCol="0">
            <a:spAutoFit/>
          </a:bodyPr>
          <a:lstStyle/>
          <a:p>
            <a:r>
              <a:rPr lang="en-US" dirty="0" smtClean="0"/>
              <a:t>Withdraw e</a:t>
            </a:r>
            <a:r>
              <a:rPr lang="en-US" baseline="30000" dirty="0" smtClean="0"/>
              <a:t>‒</a:t>
            </a:r>
          </a:p>
          <a:p>
            <a:r>
              <a:rPr lang="en-US" dirty="0"/>
              <a:t>o</a:t>
            </a:r>
            <a:r>
              <a:rPr lang="en-US" dirty="0" smtClean="0"/>
              <a:t>n this side</a:t>
            </a:r>
            <a:endParaRPr lang="en-US" dirty="0"/>
          </a:p>
        </p:txBody>
      </p:sp>
      <p:sp>
        <p:nvSpPr>
          <p:cNvPr id="20" name="TextBox 19"/>
          <p:cNvSpPr txBox="1"/>
          <p:nvPr/>
        </p:nvSpPr>
        <p:spPr>
          <a:xfrm>
            <a:off x="1524000" y="4405940"/>
            <a:ext cx="6438900" cy="2308324"/>
          </a:xfrm>
          <a:prstGeom prst="rect">
            <a:avLst/>
          </a:prstGeom>
          <a:noFill/>
        </p:spPr>
        <p:txBody>
          <a:bodyPr wrap="square" rtlCol="0">
            <a:spAutoFit/>
          </a:bodyPr>
          <a:lstStyle/>
          <a:p>
            <a:r>
              <a:rPr lang="en-US" dirty="0" smtClean="0"/>
              <a:t>If we inject electrons on one side of a semiconductor, on that side the valence band is filled, so they go into the conduction band.</a:t>
            </a:r>
          </a:p>
          <a:p>
            <a:endParaRPr lang="en-US" dirty="0"/>
          </a:p>
          <a:p>
            <a:r>
              <a:rPr lang="en-US" dirty="0" smtClean="0"/>
              <a:t>Withdrawing electrons on the other side takes them out of the valence band (leaving holes – designated as h</a:t>
            </a:r>
            <a:r>
              <a:rPr lang="en-US" baseline="30000" dirty="0" smtClean="0"/>
              <a:t>+</a:t>
            </a:r>
            <a:r>
              <a:rPr lang="en-US" dirty="0" smtClean="0"/>
              <a:t>).</a:t>
            </a:r>
          </a:p>
          <a:p>
            <a:endParaRPr lang="en-US" dirty="0"/>
          </a:p>
          <a:p>
            <a:r>
              <a:rPr lang="en-US" dirty="0" smtClean="0"/>
              <a:t>When they diffuse to the other side, the e</a:t>
            </a:r>
            <a:r>
              <a:rPr lang="en-US" baseline="30000" dirty="0" smtClean="0"/>
              <a:t>‒</a:t>
            </a:r>
            <a:r>
              <a:rPr lang="en-US" dirty="0" smtClean="0"/>
              <a:t> and h</a:t>
            </a:r>
            <a:r>
              <a:rPr lang="en-US" baseline="30000" dirty="0" smtClean="0"/>
              <a:t>+</a:t>
            </a:r>
            <a:r>
              <a:rPr lang="en-US" dirty="0" smtClean="0"/>
              <a:t> can recombine by emitting a photon.  This is a light emitting diode (LED).</a:t>
            </a:r>
            <a:endParaRPr lang="en-US" dirty="0"/>
          </a:p>
        </p:txBody>
      </p:sp>
      <p:sp>
        <p:nvSpPr>
          <p:cNvPr id="22" name="TextBox 21"/>
          <p:cNvSpPr txBox="1"/>
          <p:nvPr/>
        </p:nvSpPr>
        <p:spPr>
          <a:xfrm>
            <a:off x="2209800" y="1684377"/>
            <a:ext cx="378630" cy="369332"/>
          </a:xfrm>
          <a:prstGeom prst="rect">
            <a:avLst/>
          </a:prstGeom>
          <a:noFill/>
        </p:spPr>
        <p:txBody>
          <a:bodyPr wrap="none" rtlCol="0">
            <a:spAutoFit/>
          </a:bodyPr>
          <a:lstStyle/>
          <a:p>
            <a:r>
              <a:rPr lang="en-US" dirty="0" smtClean="0"/>
              <a:t>e</a:t>
            </a:r>
            <a:r>
              <a:rPr lang="en-US" baseline="30000" dirty="0" smtClean="0"/>
              <a:t>‒</a:t>
            </a:r>
            <a:endParaRPr lang="en-US" baseline="30000" dirty="0"/>
          </a:p>
        </p:txBody>
      </p:sp>
      <p:sp>
        <p:nvSpPr>
          <p:cNvPr id="37" name="TextBox 36"/>
          <p:cNvSpPr txBox="1"/>
          <p:nvPr/>
        </p:nvSpPr>
        <p:spPr>
          <a:xfrm>
            <a:off x="2588430" y="1828115"/>
            <a:ext cx="378630" cy="369332"/>
          </a:xfrm>
          <a:prstGeom prst="rect">
            <a:avLst/>
          </a:prstGeom>
          <a:noFill/>
        </p:spPr>
        <p:txBody>
          <a:bodyPr wrap="none" rtlCol="0">
            <a:spAutoFit/>
          </a:bodyPr>
          <a:lstStyle/>
          <a:p>
            <a:r>
              <a:rPr lang="en-US" dirty="0" smtClean="0"/>
              <a:t>e</a:t>
            </a:r>
            <a:r>
              <a:rPr lang="en-US" baseline="30000" dirty="0" smtClean="0"/>
              <a:t>‒</a:t>
            </a:r>
            <a:endParaRPr lang="en-US" baseline="30000" dirty="0"/>
          </a:p>
        </p:txBody>
      </p:sp>
      <p:sp>
        <p:nvSpPr>
          <p:cNvPr id="39" name="TextBox 38"/>
          <p:cNvSpPr txBox="1"/>
          <p:nvPr/>
        </p:nvSpPr>
        <p:spPr>
          <a:xfrm>
            <a:off x="3051600" y="1926193"/>
            <a:ext cx="378630" cy="369332"/>
          </a:xfrm>
          <a:prstGeom prst="rect">
            <a:avLst/>
          </a:prstGeom>
          <a:noFill/>
        </p:spPr>
        <p:txBody>
          <a:bodyPr wrap="none" rtlCol="0">
            <a:spAutoFit/>
          </a:bodyPr>
          <a:lstStyle/>
          <a:p>
            <a:r>
              <a:rPr lang="en-US" dirty="0" smtClean="0"/>
              <a:t>e</a:t>
            </a:r>
            <a:r>
              <a:rPr lang="en-US" baseline="30000" dirty="0" smtClean="0"/>
              <a:t>‒</a:t>
            </a:r>
            <a:endParaRPr lang="en-US" baseline="30000" dirty="0"/>
          </a:p>
        </p:txBody>
      </p:sp>
      <p:sp>
        <p:nvSpPr>
          <p:cNvPr id="40" name="TextBox 39"/>
          <p:cNvSpPr txBox="1"/>
          <p:nvPr/>
        </p:nvSpPr>
        <p:spPr>
          <a:xfrm>
            <a:off x="4016028" y="1955541"/>
            <a:ext cx="378630" cy="369332"/>
          </a:xfrm>
          <a:prstGeom prst="rect">
            <a:avLst/>
          </a:prstGeom>
          <a:noFill/>
        </p:spPr>
        <p:txBody>
          <a:bodyPr wrap="none" rtlCol="0">
            <a:spAutoFit/>
          </a:bodyPr>
          <a:lstStyle/>
          <a:p>
            <a:r>
              <a:rPr lang="en-US" dirty="0" smtClean="0"/>
              <a:t>e</a:t>
            </a:r>
            <a:r>
              <a:rPr lang="en-US" baseline="30000" dirty="0" smtClean="0"/>
              <a:t>‒</a:t>
            </a:r>
            <a:endParaRPr lang="en-US" baseline="30000" dirty="0"/>
          </a:p>
        </p:txBody>
      </p:sp>
      <p:sp>
        <p:nvSpPr>
          <p:cNvPr id="41" name="TextBox 40"/>
          <p:cNvSpPr txBox="1"/>
          <p:nvPr/>
        </p:nvSpPr>
        <p:spPr>
          <a:xfrm>
            <a:off x="2127675" y="1946791"/>
            <a:ext cx="378630" cy="369332"/>
          </a:xfrm>
          <a:prstGeom prst="rect">
            <a:avLst/>
          </a:prstGeom>
          <a:noFill/>
        </p:spPr>
        <p:txBody>
          <a:bodyPr wrap="none" rtlCol="0">
            <a:spAutoFit/>
          </a:bodyPr>
          <a:lstStyle/>
          <a:p>
            <a:r>
              <a:rPr lang="en-US" dirty="0" smtClean="0"/>
              <a:t>e</a:t>
            </a:r>
            <a:r>
              <a:rPr lang="en-US" baseline="30000" dirty="0" smtClean="0"/>
              <a:t>‒</a:t>
            </a:r>
            <a:endParaRPr lang="en-US" baseline="30000" dirty="0"/>
          </a:p>
        </p:txBody>
      </p:sp>
      <p:sp>
        <p:nvSpPr>
          <p:cNvPr id="25" name="Rectangle 24"/>
          <p:cNvSpPr/>
          <p:nvPr/>
        </p:nvSpPr>
        <p:spPr>
          <a:xfrm>
            <a:off x="4855311" y="2876372"/>
            <a:ext cx="383438" cy="369332"/>
          </a:xfrm>
          <a:prstGeom prst="rect">
            <a:avLst/>
          </a:prstGeom>
        </p:spPr>
        <p:txBody>
          <a:bodyPr wrap="none">
            <a:spAutoFit/>
          </a:bodyPr>
          <a:lstStyle/>
          <a:p>
            <a:r>
              <a:rPr lang="en-US" dirty="0"/>
              <a:t>h</a:t>
            </a:r>
            <a:r>
              <a:rPr lang="en-US" baseline="30000" dirty="0"/>
              <a:t>+</a:t>
            </a:r>
            <a:endParaRPr lang="en-US" dirty="0"/>
          </a:p>
        </p:txBody>
      </p:sp>
      <p:sp>
        <p:nvSpPr>
          <p:cNvPr id="42" name="Rectangle 41"/>
          <p:cNvSpPr/>
          <p:nvPr/>
        </p:nvSpPr>
        <p:spPr>
          <a:xfrm>
            <a:off x="5434012" y="2876372"/>
            <a:ext cx="383438" cy="369332"/>
          </a:xfrm>
          <a:prstGeom prst="rect">
            <a:avLst/>
          </a:prstGeom>
        </p:spPr>
        <p:txBody>
          <a:bodyPr wrap="none">
            <a:spAutoFit/>
          </a:bodyPr>
          <a:lstStyle/>
          <a:p>
            <a:r>
              <a:rPr lang="en-US" dirty="0"/>
              <a:t>h</a:t>
            </a:r>
            <a:r>
              <a:rPr lang="en-US" baseline="30000" dirty="0"/>
              <a:t>+</a:t>
            </a:r>
            <a:endParaRPr lang="en-US" dirty="0"/>
          </a:p>
        </p:txBody>
      </p:sp>
      <p:sp>
        <p:nvSpPr>
          <p:cNvPr id="43" name="Rectangle 42"/>
          <p:cNvSpPr/>
          <p:nvPr/>
        </p:nvSpPr>
        <p:spPr>
          <a:xfrm>
            <a:off x="6588863" y="3191768"/>
            <a:ext cx="383438" cy="369332"/>
          </a:xfrm>
          <a:prstGeom prst="rect">
            <a:avLst/>
          </a:prstGeom>
        </p:spPr>
        <p:txBody>
          <a:bodyPr wrap="none">
            <a:spAutoFit/>
          </a:bodyPr>
          <a:lstStyle/>
          <a:p>
            <a:r>
              <a:rPr lang="en-US" dirty="0"/>
              <a:t>h</a:t>
            </a:r>
            <a:r>
              <a:rPr lang="en-US" baseline="30000" dirty="0"/>
              <a:t>+</a:t>
            </a:r>
            <a:endParaRPr lang="en-US" dirty="0"/>
          </a:p>
        </p:txBody>
      </p:sp>
      <p:sp>
        <p:nvSpPr>
          <p:cNvPr id="44" name="Rectangle 43"/>
          <p:cNvSpPr/>
          <p:nvPr/>
        </p:nvSpPr>
        <p:spPr>
          <a:xfrm>
            <a:off x="4016028" y="2822436"/>
            <a:ext cx="383438" cy="369332"/>
          </a:xfrm>
          <a:prstGeom prst="rect">
            <a:avLst/>
          </a:prstGeom>
        </p:spPr>
        <p:txBody>
          <a:bodyPr wrap="none">
            <a:spAutoFit/>
          </a:bodyPr>
          <a:lstStyle/>
          <a:p>
            <a:r>
              <a:rPr lang="en-US" dirty="0"/>
              <a:t>h</a:t>
            </a:r>
            <a:r>
              <a:rPr lang="en-US" baseline="30000" dirty="0"/>
              <a:t>+</a:t>
            </a:r>
            <a:endParaRPr lang="en-US" dirty="0"/>
          </a:p>
        </p:txBody>
      </p:sp>
      <p:sp>
        <p:nvSpPr>
          <p:cNvPr id="45" name="Rectangle 44"/>
          <p:cNvSpPr/>
          <p:nvPr/>
        </p:nvSpPr>
        <p:spPr>
          <a:xfrm>
            <a:off x="6106134" y="2924175"/>
            <a:ext cx="383438" cy="369332"/>
          </a:xfrm>
          <a:prstGeom prst="rect">
            <a:avLst/>
          </a:prstGeom>
        </p:spPr>
        <p:txBody>
          <a:bodyPr wrap="none">
            <a:spAutoFit/>
          </a:bodyPr>
          <a:lstStyle/>
          <a:p>
            <a:r>
              <a:rPr lang="en-US" dirty="0"/>
              <a:t>h</a:t>
            </a:r>
            <a:r>
              <a:rPr lang="en-US" baseline="30000" dirty="0"/>
              <a:t>+</a:t>
            </a:r>
            <a:endParaRPr lang="en-US" dirty="0"/>
          </a:p>
        </p:txBody>
      </p:sp>
      <p:sp>
        <p:nvSpPr>
          <p:cNvPr id="46" name="Rectangle 45"/>
          <p:cNvSpPr/>
          <p:nvPr/>
        </p:nvSpPr>
        <p:spPr>
          <a:xfrm>
            <a:off x="6560288" y="2902804"/>
            <a:ext cx="383438" cy="369332"/>
          </a:xfrm>
          <a:prstGeom prst="rect">
            <a:avLst/>
          </a:prstGeom>
        </p:spPr>
        <p:txBody>
          <a:bodyPr wrap="none">
            <a:spAutoFit/>
          </a:bodyPr>
          <a:lstStyle/>
          <a:p>
            <a:r>
              <a:rPr lang="en-US" dirty="0"/>
              <a:t>h</a:t>
            </a:r>
            <a:r>
              <a:rPr lang="en-US" baseline="30000" dirty="0"/>
              <a:t>+</a:t>
            </a:r>
            <a:endParaRPr lang="en-US" dirty="0"/>
          </a:p>
        </p:txBody>
      </p:sp>
      <p:sp>
        <p:nvSpPr>
          <p:cNvPr id="48" name="Rectangle 47"/>
          <p:cNvSpPr/>
          <p:nvPr/>
        </p:nvSpPr>
        <p:spPr>
          <a:xfrm>
            <a:off x="4471873" y="2876372"/>
            <a:ext cx="383438" cy="369332"/>
          </a:xfrm>
          <a:prstGeom prst="rect">
            <a:avLst/>
          </a:prstGeom>
        </p:spPr>
        <p:txBody>
          <a:bodyPr wrap="none">
            <a:spAutoFit/>
          </a:bodyPr>
          <a:lstStyle/>
          <a:p>
            <a:r>
              <a:rPr lang="en-US" dirty="0"/>
              <a:t>h</a:t>
            </a:r>
            <a:r>
              <a:rPr lang="en-US" baseline="30000" dirty="0"/>
              <a:t>+</a:t>
            </a:r>
            <a:endParaRPr lang="en-US" dirty="0"/>
          </a:p>
        </p:txBody>
      </p:sp>
      <p:pic>
        <p:nvPicPr>
          <p:cNvPr id="3074" name="Picture 2" descr="Image result for light emission wiggly arrow"/>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099" t="30471" b="41272"/>
          <a:stretch/>
        </p:blipFill>
        <p:spPr bwMode="auto">
          <a:xfrm>
            <a:off x="4290987" y="2316123"/>
            <a:ext cx="1148892" cy="451463"/>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p:cNvCxnSpPr/>
          <p:nvPr/>
        </p:nvCxnSpPr>
        <p:spPr>
          <a:xfrm>
            <a:off x="4202939" y="2295525"/>
            <a:ext cx="0" cy="607279"/>
          </a:xfrm>
          <a:prstGeom prst="straightConnector1">
            <a:avLst/>
          </a:prstGeom>
          <a:ln w="317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3518345" y="1952625"/>
            <a:ext cx="378630" cy="369332"/>
          </a:xfrm>
          <a:prstGeom prst="rect">
            <a:avLst/>
          </a:prstGeom>
          <a:noFill/>
        </p:spPr>
        <p:txBody>
          <a:bodyPr wrap="none" rtlCol="0">
            <a:spAutoFit/>
          </a:bodyPr>
          <a:lstStyle/>
          <a:p>
            <a:r>
              <a:rPr lang="en-US" dirty="0" smtClean="0"/>
              <a:t>e</a:t>
            </a:r>
            <a:r>
              <a:rPr lang="en-US" baseline="30000" dirty="0" smtClean="0"/>
              <a:t>‒</a:t>
            </a:r>
            <a:endParaRPr lang="en-US" baseline="30000" dirty="0"/>
          </a:p>
        </p:txBody>
      </p:sp>
    </p:spTree>
    <p:extLst>
      <p:ext uri="{BB962C8B-B14F-4D97-AF65-F5344CB8AC3E}">
        <p14:creationId xmlns:p14="http://schemas.microsoft.com/office/powerpoint/2010/main" val="2710557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676" y="0"/>
            <a:ext cx="8581061" cy="1143000"/>
          </a:xfrm>
        </p:spPr>
        <p:txBody>
          <a:bodyPr>
            <a:normAutofit/>
          </a:bodyPr>
          <a:lstStyle/>
          <a:p>
            <a:r>
              <a:rPr lang="en-US" dirty="0" smtClean="0">
                <a:solidFill>
                  <a:srgbClr val="C00000"/>
                </a:solidFill>
                <a:latin typeface="Times New Roman" panose="02020603050405020304" pitchFamily="18" charset="0"/>
                <a:cs typeface="Times New Roman" panose="02020603050405020304" pitchFamily="18" charset="0"/>
              </a:rPr>
              <a:t>Diode lasers</a:t>
            </a:r>
            <a:endParaRPr lang="en-US" dirty="0"/>
          </a:p>
        </p:txBody>
      </p:sp>
      <p:grpSp>
        <p:nvGrpSpPr>
          <p:cNvPr id="10" name="Group 9"/>
          <p:cNvGrpSpPr/>
          <p:nvPr/>
        </p:nvGrpSpPr>
        <p:grpSpPr>
          <a:xfrm>
            <a:off x="2105025" y="1295400"/>
            <a:ext cx="4810125" cy="2514600"/>
            <a:chOff x="1857375" y="1190625"/>
            <a:chExt cx="3505200" cy="2514600"/>
          </a:xfrm>
        </p:grpSpPr>
        <p:sp>
          <p:nvSpPr>
            <p:cNvPr id="8" name="Rectangle 7"/>
            <p:cNvSpPr/>
            <p:nvPr/>
          </p:nvSpPr>
          <p:spPr>
            <a:xfrm>
              <a:off x="1857375" y="1190625"/>
              <a:ext cx="3505200" cy="93345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857375" y="2819400"/>
              <a:ext cx="3505200" cy="885825"/>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3586162" y="1577459"/>
            <a:ext cx="1847850" cy="369332"/>
          </a:xfrm>
          <a:prstGeom prst="rect">
            <a:avLst/>
          </a:prstGeom>
          <a:noFill/>
        </p:spPr>
        <p:txBody>
          <a:bodyPr wrap="square" rtlCol="0">
            <a:spAutoFit/>
          </a:bodyPr>
          <a:lstStyle/>
          <a:p>
            <a:r>
              <a:rPr lang="en-US" dirty="0" smtClean="0"/>
              <a:t>Conduction Band</a:t>
            </a:r>
            <a:endParaRPr lang="en-US" dirty="0"/>
          </a:p>
        </p:txBody>
      </p:sp>
      <p:sp>
        <p:nvSpPr>
          <p:cNvPr id="12" name="TextBox 11"/>
          <p:cNvSpPr txBox="1"/>
          <p:nvPr/>
        </p:nvSpPr>
        <p:spPr>
          <a:xfrm>
            <a:off x="3781424" y="3182421"/>
            <a:ext cx="1457325" cy="369332"/>
          </a:xfrm>
          <a:prstGeom prst="rect">
            <a:avLst/>
          </a:prstGeom>
          <a:noFill/>
        </p:spPr>
        <p:txBody>
          <a:bodyPr wrap="square" rtlCol="0">
            <a:spAutoFit/>
          </a:bodyPr>
          <a:lstStyle/>
          <a:p>
            <a:r>
              <a:rPr lang="en-US" dirty="0" smtClean="0"/>
              <a:t>Valence Band</a:t>
            </a:r>
            <a:endParaRPr lang="en-US" dirty="0"/>
          </a:p>
        </p:txBody>
      </p:sp>
      <p:cxnSp>
        <p:nvCxnSpPr>
          <p:cNvPr id="14" name="Curved Connector 13"/>
          <p:cNvCxnSpPr/>
          <p:nvPr/>
        </p:nvCxnSpPr>
        <p:spPr>
          <a:xfrm>
            <a:off x="1447800" y="1504950"/>
            <a:ext cx="657225" cy="529709"/>
          </a:xfrm>
          <a:prstGeom prst="curvedConnector3">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Curved Connector 25"/>
          <p:cNvCxnSpPr>
            <a:stCxn id="30" idx="1"/>
          </p:cNvCxnSpPr>
          <p:nvPr/>
        </p:nvCxnSpPr>
        <p:spPr>
          <a:xfrm rot="10800000">
            <a:off x="6915152" y="3731182"/>
            <a:ext cx="752474" cy="270005"/>
          </a:xfrm>
          <a:prstGeom prst="curvedConnector3">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92328" y="1181784"/>
            <a:ext cx="1255472" cy="646331"/>
          </a:xfrm>
          <a:prstGeom prst="rect">
            <a:avLst/>
          </a:prstGeom>
          <a:noFill/>
        </p:spPr>
        <p:txBody>
          <a:bodyPr wrap="none" rtlCol="0">
            <a:spAutoFit/>
          </a:bodyPr>
          <a:lstStyle/>
          <a:p>
            <a:r>
              <a:rPr lang="en-US" dirty="0" smtClean="0"/>
              <a:t>Inject e</a:t>
            </a:r>
            <a:r>
              <a:rPr lang="en-US" baseline="30000" dirty="0" smtClean="0"/>
              <a:t>‒</a:t>
            </a:r>
          </a:p>
          <a:p>
            <a:r>
              <a:rPr lang="en-US" dirty="0"/>
              <a:t>o</a:t>
            </a:r>
            <a:r>
              <a:rPr lang="en-US" dirty="0" smtClean="0"/>
              <a:t>n this side</a:t>
            </a:r>
            <a:endParaRPr lang="en-US" dirty="0"/>
          </a:p>
        </p:txBody>
      </p:sp>
      <p:sp>
        <p:nvSpPr>
          <p:cNvPr id="30" name="TextBox 29"/>
          <p:cNvSpPr txBox="1"/>
          <p:nvPr/>
        </p:nvSpPr>
        <p:spPr>
          <a:xfrm>
            <a:off x="7667626" y="3678020"/>
            <a:ext cx="1359731" cy="646331"/>
          </a:xfrm>
          <a:prstGeom prst="rect">
            <a:avLst/>
          </a:prstGeom>
          <a:noFill/>
        </p:spPr>
        <p:txBody>
          <a:bodyPr wrap="none" rtlCol="0">
            <a:spAutoFit/>
          </a:bodyPr>
          <a:lstStyle/>
          <a:p>
            <a:r>
              <a:rPr lang="en-US" dirty="0" smtClean="0"/>
              <a:t>Withdraw e</a:t>
            </a:r>
            <a:r>
              <a:rPr lang="en-US" baseline="30000" dirty="0" smtClean="0"/>
              <a:t>‒</a:t>
            </a:r>
          </a:p>
          <a:p>
            <a:r>
              <a:rPr lang="en-US" dirty="0"/>
              <a:t>o</a:t>
            </a:r>
            <a:r>
              <a:rPr lang="en-US" dirty="0" smtClean="0"/>
              <a:t>n this side</a:t>
            </a:r>
            <a:endParaRPr lang="en-US" dirty="0"/>
          </a:p>
        </p:txBody>
      </p:sp>
      <p:sp>
        <p:nvSpPr>
          <p:cNvPr id="20" name="TextBox 19"/>
          <p:cNvSpPr txBox="1"/>
          <p:nvPr/>
        </p:nvSpPr>
        <p:spPr>
          <a:xfrm>
            <a:off x="1524000" y="4405940"/>
            <a:ext cx="6438900" cy="1754326"/>
          </a:xfrm>
          <a:prstGeom prst="rect">
            <a:avLst/>
          </a:prstGeom>
          <a:noFill/>
        </p:spPr>
        <p:txBody>
          <a:bodyPr wrap="square" rtlCol="0">
            <a:spAutoFit/>
          </a:bodyPr>
          <a:lstStyle/>
          <a:p>
            <a:r>
              <a:rPr lang="en-US" dirty="0" smtClean="0"/>
              <a:t>If you put partially reflecting mirrors around a light emitting diode, </a:t>
            </a:r>
          </a:p>
          <a:p>
            <a:r>
              <a:rPr lang="en-US" dirty="0"/>
              <a:t>t</a:t>
            </a:r>
            <a:r>
              <a:rPr lang="en-US" dirty="0" smtClean="0"/>
              <a:t>he emitted light can bounce back and forth, stimulating more electron-hole </a:t>
            </a:r>
            <a:r>
              <a:rPr lang="en-US" dirty="0" err="1" smtClean="0"/>
              <a:t>recombinations</a:t>
            </a:r>
            <a:r>
              <a:rPr lang="en-US" dirty="0" smtClean="0"/>
              <a:t> and creating additional photons traveling in the same direction.  This makes a laser – and even better, it can be powered by a simple battery, and miniaturized to fit in your pocket!</a:t>
            </a:r>
            <a:endParaRPr lang="en-US" dirty="0"/>
          </a:p>
        </p:txBody>
      </p:sp>
      <p:sp>
        <p:nvSpPr>
          <p:cNvPr id="22" name="TextBox 21"/>
          <p:cNvSpPr txBox="1"/>
          <p:nvPr/>
        </p:nvSpPr>
        <p:spPr>
          <a:xfrm>
            <a:off x="2209800" y="1684377"/>
            <a:ext cx="378630" cy="369332"/>
          </a:xfrm>
          <a:prstGeom prst="rect">
            <a:avLst/>
          </a:prstGeom>
          <a:noFill/>
        </p:spPr>
        <p:txBody>
          <a:bodyPr wrap="none" rtlCol="0">
            <a:spAutoFit/>
          </a:bodyPr>
          <a:lstStyle/>
          <a:p>
            <a:r>
              <a:rPr lang="en-US" dirty="0" smtClean="0"/>
              <a:t>e</a:t>
            </a:r>
            <a:r>
              <a:rPr lang="en-US" baseline="30000" dirty="0" smtClean="0"/>
              <a:t>‒</a:t>
            </a:r>
            <a:endParaRPr lang="en-US" baseline="30000" dirty="0"/>
          </a:p>
        </p:txBody>
      </p:sp>
      <p:sp>
        <p:nvSpPr>
          <p:cNvPr id="37" name="TextBox 36"/>
          <p:cNvSpPr txBox="1"/>
          <p:nvPr/>
        </p:nvSpPr>
        <p:spPr>
          <a:xfrm>
            <a:off x="2588430" y="1828115"/>
            <a:ext cx="378630" cy="369332"/>
          </a:xfrm>
          <a:prstGeom prst="rect">
            <a:avLst/>
          </a:prstGeom>
          <a:noFill/>
        </p:spPr>
        <p:txBody>
          <a:bodyPr wrap="none" rtlCol="0">
            <a:spAutoFit/>
          </a:bodyPr>
          <a:lstStyle/>
          <a:p>
            <a:r>
              <a:rPr lang="en-US" dirty="0" smtClean="0"/>
              <a:t>e</a:t>
            </a:r>
            <a:r>
              <a:rPr lang="en-US" baseline="30000" dirty="0" smtClean="0"/>
              <a:t>‒</a:t>
            </a:r>
            <a:endParaRPr lang="en-US" baseline="30000" dirty="0"/>
          </a:p>
        </p:txBody>
      </p:sp>
      <p:sp>
        <p:nvSpPr>
          <p:cNvPr id="39" name="TextBox 38"/>
          <p:cNvSpPr txBox="1"/>
          <p:nvPr/>
        </p:nvSpPr>
        <p:spPr>
          <a:xfrm>
            <a:off x="3051600" y="1926193"/>
            <a:ext cx="378630" cy="369332"/>
          </a:xfrm>
          <a:prstGeom prst="rect">
            <a:avLst/>
          </a:prstGeom>
          <a:noFill/>
        </p:spPr>
        <p:txBody>
          <a:bodyPr wrap="none" rtlCol="0">
            <a:spAutoFit/>
          </a:bodyPr>
          <a:lstStyle/>
          <a:p>
            <a:r>
              <a:rPr lang="en-US" dirty="0" smtClean="0"/>
              <a:t>e</a:t>
            </a:r>
            <a:r>
              <a:rPr lang="en-US" baseline="30000" dirty="0" smtClean="0"/>
              <a:t>‒</a:t>
            </a:r>
            <a:endParaRPr lang="en-US" baseline="30000" dirty="0"/>
          </a:p>
        </p:txBody>
      </p:sp>
      <p:sp>
        <p:nvSpPr>
          <p:cNvPr id="40" name="TextBox 39"/>
          <p:cNvSpPr txBox="1"/>
          <p:nvPr/>
        </p:nvSpPr>
        <p:spPr>
          <a:xfrm>
            <a:off x="4016028" y="1955541"/>
            <a:ext cx="378630" cy="369332"/>
          </a:xfrm>
          <a:prstGeom prst="rect">
            <a:avLst/>
          </a:prstGeom>
          <a:noFill/>
        </p:spPr>
        <p:txBody>
          <a:bodyPr wrap="none" rtlCol="0">
            <a:spAutoFit/>
          </a:bodyPr>
          <a:lstStyle/>
          <a:p>
            <a:r>
              <a:rPr lang="en-US" dirty="0" smtClean="0"/>
              <a:t>e</a:t>
            </a:r>
            <a:r>
              <a:rPr lang="en-US" baseline="30000" dirty="0" smtClean="0"/>
              <a:t>‒</a:t>
            </a:r>
            <a:endParaRPr lang="en-US" baseline="30000" dirty="0"/>
          </a:p>
        </p:txBody>
      </p:sp>
      <p:sp>
        <p:nvSpPr>
          <p:cNvPr id="41" name="TextBox 40"/>
          <p:cNvSpPr txBox="1"/>
          <p:nvPr/>
        </p:nvSpPr>
        <p:spPr>
          <a:xfrm>
            <a:off x="2127675" y="1946791"/>
            <a:ext cx="378630" cy="369332"/>
          </a:xfrm>
          <a:prstGeom prst="rect">
            <a:avLst/>
          </a:prstGeom>
          <a:noFill/>
        </p:spPr>
        <p:txBody>
          <a:bodyPr wrap="none" rtlCol="0">
            <a:spAutoFit/>
          </a:bodyPr>
          <a:lstStyle/>
          <a:p>
            <a:r>
              <a:rPr lang="en-US" dirty="0" smtClean="0"/>
              <a:t>e</a:t>
            </a:r>
            <a:r>
              <a:rPr lang="en-US" baseline="30000" dirty="0" smtClean="0"/>
              <a:t>‒</a:t>
            </a:r>
            <a:endParaRPr lang="en-US" baseline="30000" dirty="0"/>
          </a:p>
        </p:txBody>
      </p:sp>
      <p:sp>
        <p:nvSpPr>
          <p:cNvPr id="25" name="Rectangle 24"/>
          <p:cNvSpPr/>
          <p:nvPr/>
        </p:nvSpPr>
        <p:spPr>
          <a:xfrm>
            <a:off x="4855311" y="2876372"/>
            <a:ext cx="383438" cy="369332"/>
          </a:xfrm>
          <a:prstGeom prst="rect">
            <a:avLst/>
          </a:prstGeom>
        </p:spPr>
        <p:txBody>
          <a:bodyPr wrap="none">
            <a:spAutoFit/>
          </a:bodyPr>
          <a:lstStyle/>
          <a:p>
            <a:r>
              <a:rPr lang="en-US" dirty="0"/>
              <a:t>h</a:t>
            </a:r>
            <a:r>
              <a:rPr lang="en-US" baseline="30000" dirty="0"/>
              <a:t>+</a:t>
            </a:r>
            <a:endParaRPr lang="en-US" dirty="0"/>
          </a:p>
        </p:txBody>
      </p:sp>
      <p:sp>
        <p:nvSpPr>
          <p:cNvPr id="42" name="Rectangle 41"/>
          <p:cNvSpPr/>
          <p:nvPr/>
        </p:nvSpPr>
        <p:spPr>
          <a:xfrm>
            <a:off x="5434012" y="2876372"/>
            <a:ext cx="383438" cy="369332"/>
          </a:xfrm>
          <a:prstGeom prst="rect">
            <a:avLst/>
          </a:prstGeom>
        </p:spPr>
        <p:txBody>
          <a:bodyPr wrap="none">
            <a:spAutoFit/>
          </a:bodyPr>
          <a:lstStyle/>
          <a:p>
            <a:r>
              <a:rPr lang="en-US" dirty="0"/>
              <a:t>h</a:t>
            </a:r>
            <a:r>
              <a:rPr lang="en-US" baseline="30000" dirty="0"/>
              <a:t>+</a:t>
            </a:r>
            <a:endParaRPr lang="en-US" dirty="0"/>
          </a:p>
        </p:txBody>
      </p:sp>
      <p:sp>
        <p:nvSpPr>
          <p:cNvPr id="43" name="Rectangle 42"/>
          <p:cNvSpPr/>
          <p:nvPr/>
        </p:nvSpPr>
        <p:spPr>
          <a:xfrm>
            <a:off x="6588863" y="3191768"/>
            <a:ext cx="383438" cy="369332"/>
          </a:xfrm>
          <a:prstGeom prst="rect">
            <a:avLst/>
          </a:prstGeom>
        </p:spPr>
        <p:txBody>
          <a:bodyPr wrap="none">
            <a:spAutoFit/>
          </a:bodyPr>
          <a:lstStyle/>
          <a:p>
            <a:r>
              <a:rPr lang="en-US" dirty="0"/>
              <a:t>h</a:t>
            </a:r>
            <a:r>
              <a:rPr lang="en-US" baseline="30000" dirty="0"/>
              <a:t>+</a:t>
            </a:r>
            <a:endParaRPr lang="en-US" dirty="0"/>
          </a:p>
        </p:txBody>
      </p:sp>
      <p:sp>
        <p:nvSpPr>
          <p:cNvPr id="44" name="Rectangle 43"/>
          <p:cNvSpPr/>
          <p:nvPr/>
        </p:nvSpPr>
        <p:spPr>
          <a:xfrm>
            <a:off x="4016028" y="2822436"/>
            <a:ext cx="383438" cy="369332"/>
          </a:xfrm>
          <a:prstGeom prst="rect">
            <a:avLst/>
          </a:prstGeom>
        </p:spPr>
        <p:txBody>
          <a:bodyPr wrap="none">
            <a:spAutoFit/>
          </a:bodyPr>
          <a:lstStyle/>
          <a:p>
            <a:r>
              <a:rPr lang="en-US" dirty="0"/>
              <a:t>h</a:t>
            </a:r>
            <a:r>
              <a:rPr lang="en-US" baseline="30000" dirty="0"/>
              <a:t>+</a:t>
            </a:r>
            <a:endParaRPr lang="en-US" dirty="0"/>
          </a:p>
        </p:txBody>
      </p:sp>
      <p:sp>
        <p:nvSpPr>
          <p:cNvPr id="45" name="Rectangle 44"/>
          <p:cNvSpPr/>
          <p:nvPr/>
        </p:nvSpPr>
        <p:spPr>
          <a:xfrm>
            <a:off x="6106134" y="2924175"/>
            <a:ext cx="383438" cy="369332"/>
          </a:xfrm>
          <a:prstGeom prst="rect">
            <a:avLst/>
          </a:prstGeom>
        </p:spPr>
        <p:txBody>
          <a:bodyPr wrap="none">
            <a:spAutoFit/>
          </a:bodyPr>
          <a:lstStyle/>
          <a:p>
            <a:r>
              <a:rPr lang="en-US" dirty="0"/>
              <a:t>h</a:t>
            </a:r>
            <a:r>
              <a:rPr lang="en-US" baseline="30000" dirty="0"/>
              <a:t>+</a:t>
            </a:r>
            <a:endParaRPr lang="en-US" dirty="0"/>
          </a:p>
        </p:txBody>
      </p:sp>
      <p:sp>
        <p:nvSpPr>
          <p:cNvPr id="46" name="Rectangle 45"/>
          <p:cNvSpPr/>
          <p:nvPr/>
        </p:nvSpPr>
        <p:spPr>
          <a:xfrm>
            <a:off x="6560288" y="2902804"/>
            <a:ext cx="383438" cy="369332"/>
          </a:xfrm>
          <a:prstGeom prst="rect">
            <a:avLst/>
          </a:prstGeom>
        </p:spPr>
        <p:txBody>
          <a:bodyPr wrap="none">
            <a:spAutoFit/>
          </a:bodyPr>
          <a:lstStyle/>
          <a:p>
            <a:r>
              <a:rPr lang="en-US" dirty="0"/>
              <a:t>h</a:t>
            </a:r>
            <a:r>
              <a:rPr lang="en-US" baseline="30000" dirty="0"/>
              <a:t>+</a:t>
            </a:r>
            <a:endParaRPr lang="en-US" dirty="0"/>
          </a:p>
        </p:txBody>
      </p:sp>
      <p:sp>
        <p:nvSpPr>
          <p:cNvPr id="48" name="Rectangle 47"/>
          <p:cNvSpPr/>
          <p:nvPr/>
        </p:nvSpPr>
        <p:spPr>
          <a:xfrm>
            <a:off x="4471873" y="2876372"/>
            <a:ext cx="383438" cy="369332"/>
          </a:xfrm>
          <a:prstGeom prst="rect">
            <a:avLst/>
          </a:prstGeom>
        </p:spPr>
        <p:txBody>
          <a:bodyPr wrap="none">
            <a:spAutoFit/>
          </a:bodyPr>
          <a:lstStyle/>
          <a:p>
            <a:r>
              <a:rPr lang="en-US" dirty="0"/>
              <a:t>h</a:t>
            </a:r>
            <a:r>
              <a:rPr lang="en-US" baseline="30000" dirty="0"/>
              <a:t>+</a:t>
            </a:r>
            <a:endParaRPr lang="en-US" dirty="0"/>
          </a:p>
        </p:txBody>
      </p:sp>
      <p:pic>
        <p:nvPicPr>
          <p:cNvPr id="3074" name="Picture 2" descr="Image result for light emission wiggly arrow"/>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099" t="30471" b="41272"/>
          <a:stretch/>
        </p:blipFill>
        <p:spPr bwMode="auto">
          <a:xfrm>
            <a:off x="4290987" y="2316123"/>
            <a:ext cx="1148892" cy="451463"/>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p:cNvCxnSpPr/>
          <p:nvPr/>
        </p:nvCxnSpPr>
        <p:spPr>
          <a:xfrm>
            <a:off x="4202939" y="2295525"/>
            <a:ext cx="0" cy="607279"/>
          </a:xfrm>
          <a:prstGeom prst="straightConnector1">
            <a:avLst/>
          </a:prstGeom>
          <a:ln w="317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3518345" y="1952625"/>
            <a:ext cx="378630" cy="369332"/>
          </a:xfrm>
          <a:prstGeom prst="rect">
            <a:avLst/>
          </a:prstGeom>
          <a:noFill/>
        </p:spPr>
        <p:txBody>
          <a:bodyPr wrap="none" rtlCol="0">
            <a:spAutoFit/>
          </a:bodyPr>
          <a:lstStyle/>
          <a:p>
            <a:r>
              <a:rPr lang="en-US" dirty="0" smtClean="0"/>
              <a:t>e</a:t>
            </a:r>
            <a:r>
              <a:rPr lang="en-US" baseline="30000" dirty="0" smtClean="0"/>
              <a:t>‒</a:t>
            </a:r>
            <a:endParaRPr lang="en-US" baseline="30000" dirty="0"/>
          </a:p>
        </p:txBody>
      </p:sp>
    </p:spTree>
    <p:extLst>
      <p:ext uri="{BB962C8B-B14F-4D97-AF65-F5344CB8AC3E}">
        <p14:creationId xmlns:p14="http://schemas.microsoft.com/office/powerpoint/2010/main" val="1983795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36904" y="971550"/>
            <a:ext cx="4810125" cy="2514600"/>
            <a:chOff x="2105025" y="1295400"/>
            <a:chExt cx="4810125" cy="2514600"/>
          </a:xfrm>
        </p:grpSpPr>
        <p:grpSp>
          <p:nvGrpSpPr>
            <p:cNvPr id="10" name="Group 9"/>
            <p:cNvGrpSpPr/>
            <p:nvPr/>
          </p:nvGrpSpPr>
          <p:grpSpPr>
            <a:xfrm>
              <a:off x="2105025" y="1295400"/>
              <a:ext cx="4810125" cy="2514600"/>
              <a:chOff x="1857375" y="1190625"/>
              <a:chExt cx="3505200" cy="2514600"/>
            </a:xfrm>
          </p:grpSpPr>
          <p:sp>
            <p:nvSpPr>
              <p:cNvPr id="8" name="Rectangle 7"/>
              <p:cNvSpPr/>
              <p:nvPr/>
            </p:nvSpPr>
            <p:spPr>
              <a:xfrm>
                <a:off x="1857375" y="1190625"/>
                <a:ext cx="3505200" cy="93345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857375" y="2819400"/>
                <a:ext cx="3505200" cy="885825"/>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74" name="Picture 2" descr="Image result for light emission wiggly arrow"/>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099" t="30471" b="41272"/>
            <a:stretch/>
          </p:blipFill>
          <p:spPr bwMode="auto">
            <a:xfrm>
              <a:off x="4290987" y="2316123"/>
              <a:ext cx="1148892" cy="451463"/>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p:cNvCxnSpPr/>
            <p:nvPr/>
          </p:nvCxnSpPr>
          <p:spPr>
            <a:xfrm>
              <a:off x="4202939" y="2295525"/>
              <a:ext cx="0" cy="607279"/>
            </a:xfrm>
            <a:prstGeom prst="straightConnector1">
              <a:avLst/>
            </a:prstGeom>
            <a:ln w="3175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239676" y="0"/>
            <a:ext cx="8581061" cy="1143000"/>
          </a:xfrm>
        </p:spPr>
        <p:txBody>
          <a:bodyPr>
            <a:normAutofit/>
          </a:bodyPr>
          <a:lstStyle/>
          <a:p>
            <a:r>
              <a:rPr lang="en-US" dirty="0" smtClean="0">
                <a:solidFill>
                  <a:srgbClr val="C00000"/>
                </a:solidFill>
                <a:latin typeface="Times New Roman" panose="02020603050405020304" pitchFamily="18" charset="0"/>
                <a:cs typeface="Times New Roman" panose="02020603050405020304" pitchFamily="18" charset="0"/>
              </a:rPr>
              <a:t>Diode lasers</a:t>
            </a:r>
            <a:endParaRPr lang="en-US" dirty="0"/>
          </a:p>
        </p:txBody>
      </p:sp>
      <p:sp>
        <p:nvSpPr>
          <p:cNvPr id="11" name="TextBox 10"/>
          <p:cNvSpPr txBox="1"/>
          <p:nvPr/>
        </p:nvSpPr>
        <p:spPr>
          <a:xfrm>
            <a:off x="1718041" y="1253609"/>
            <a:ext cx="1847850" cy="369332"/>
          </a:xfrm>
          <a:prstGeom prst="rect">
            <a:avLst/>
          </a:prstGeom>
          <a:noFill/>
        </p:spPr>
        <p:txBody>
          <a:bodyPr wrap="square" rtlCol="0">
            <a:spAutoFit/>
          </a:bodyPr>
          <a:lstStyle/>
          <a:p>
            <a:r>
              <a:rPr lang="en-US" dirty="0" smtClean="0"/>
              <a:t>Conduction Band</a:t>
            </a:r>
            <a:endParaRPr lang="en-US" dirty="0"/>
          </a:p>
        </p:txBody>
      </p:sp>
      <p:sp>
        <p:nvSpPr>
          <p:cNvPr id="20" name="TextBox 19"/>
          <p:cNvSpPr txBox="1"/>
          <p:nvPr/>
        </p:nvSpPr>
        <p:spPr>
          <a:xfrm>
            <a:off x="695325" y="3910640"/>
            <a:ext cx="6438900" cy="646331"/>
          </a:xfrm>
          <a:prstGeom prst="rect">
            <a:avLst/>
          </a:prstGeom>
          <a:noFill/>
        </p:spPr>
        <p:txBody>
          <a:bodyPr wrap="square" rtlCol="0">
            <a:spAutoFit/>
          </a:bodyPr>
          <a:lstStyle/>
          <a:p>
            <a:r>
              <a:rPr lang="en-US" u="sng" dirty="0" smtClean="0">
                <a:solidFill>
                  <a:srgbClr val="CC0000"/>
                </a:solidFill>
              </a:rPr>
              <a:t>Question:</a:t>
            </a:r>
            <a:r>
              <a:rPr lang="en-US" dirty="0" smtClean="0"/>
              <a:t> What controls the wavelength that </a:t>
            </a:r>
          </a:p>
          <a:p>
            <a:r>
              <a:rPr lang="en-US" dirty="0" smtClean="0"/>
              <a:t>comes out of an LED or a diode laser?</a:t>
            </a:r>
            <a:endParaRPr lang="en-US" dirty="0"/>
          </a:p>
        </p:txBody>
      </p:sp>
      <p:sp>
        <p:nvSpPr>
          <p:cNvPr id="12" name="TextBox 11"/>
          <p:cNvSpPr txBox="1"/>
          <p:nvPr/>
        </p:nvSpPr>
        <p:spPr>
          <a:xfrm>
            <a:off x="1813292" y="2858571"/>
            <a:ext cx="1457325" cy="369332"/>
          </a:xfrm>
          <a:prstGeom prst="rect">
            <a:avLst/>
          </a:prstGeom>
          <a:noFill/>
        </p:spPr>
        <p:txBody>
          <a:bodyPr wrap="square" rtlCol="0">
            <a:spAutoFit/>
          </a:bodyPr>
          <a:lstStyle/>
          <a:p>
            <a:r>
              <a:rPr lang="en-US" dirty="0" smtClean="0"/>
              <a:t>Valence Band</a:t>
            </a:r>
            <a:endParaRPr lang="en-US" dirty="0"/>
          </a:p>
        </p:txBody>
      </p:sp>
    </p:spTree>
    <p:extLst>
      <p:ext uri="{BB962C8B-B14F-4D97-AF65-F5344CB8AC3E}">
        <p14:creationId xmlns:p14="http://schemas.microsoft.com/office/powerpoint/2010/main" val="69082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36904" y="971550"/>
            <a:ext cx="4810125" cy="2514600"/>
            <a:chOff x="2105025" y="1295400"/>
            <a:chExt cx="4810125" cy="2514600"/>
          </a:xfrm>
        </p:grpSpPr>
        <p:grpSp>
          <p:nvGrpSpPr>
            <p:cNvPr id="10" name="Group 9"/>
            <p:cNvGrpSpPr/>
            <p:nvPr/>
          </p:nvGrpSpPr>
          <p:grpSpPr>
            <a:xfrm>
              <a:off x="2105025" y="1295400"/>
              <a:ext cx="4810125" cy="2514600"/>
              <a:chOff x="1857375" y="1190625"/>
              <a:chExt cx="3505200" cy="2514600"/>
            </a:xfrm>
          </p:grpSpPr>
          <p:sp>
            <p:nvSpPr>
              <p:cNvPr id="8" name="Rectangle 7"/>
              <p:cNvSpPr/>
              <p:nvPr/>
            </p:nvSpPr>
            <p:spPr>
              <a:xfrm>
                <a:off x="1857375" y="1190625"/>
                <a:ext cx="3505200" cy="93345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857375" y="2819400"/>
                <a:ext cx="3505200" cy="885825"/>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74" name="Picture 2" descr="Image result for light emission wiggly arrow"/>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099" t="30471" b="41272"/>
            <a:stretch/>
          </p:blipFill>
          <p:spPr bwMode="auto">
            <a:xfrm>
              <a:off x="4290987" y="2316123"/>
              <a:ext cx="1148892" cy="451463"/>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p:cNvCxnSpPr/>
            <p:nvPr/>
          </p:nvCxnSpPr>
          <p:spPr>
            <a:xfrm>
              <a:off x="4202939" y="2295525"/>
              <a:ext cx="0" cy="607279"/>
            </a:xfrm>
            <a:prstGeom prst="straightConnector1">
              <a:avLst/>
            </a:prstGeom>
            <a:ln w="3175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239676" y="0"/>
            <a:ext cx="8581061" cy="1143000"/>
          </a:xfrm>
        </p:spPr>
        <p:txBody>
          <a:bodyPr>
            <a:normAutofit/>
          </a:bodyPr>
          <a:lstStyle/>
          <a:p>
            <a:r>
              <a:rPr lang="en-US" dirty="0" smtClean="0">
                <a:solidFill>
                  <a:srgbClr val="C00000"/>
                </a:solidFill>
                <a:latin typeface="Times New Roman" panose="02020603050405020304" pitchFamily="18" charset="0"/>
                <a:cs typeface="Times New Roman" panose="02020603050405020304" pitchFamily="18" charset="0"/>
              </a:rPr>
              <a:t>Diode lasers</a:t>
            </a:r>
            <a:endParaRPr lang="en-US" dirty="0"/>
          </a:p>
        </p:txBody>
      </p:sp>
      <p:sp>
        <p:nvSpPr>
          <p:cNvPr id="11" name="TextBox 10"/>
          <p:cNvSpPr txBox="1"/>
          <p:nvPr/>
        </p:nvSpPr>
        <p:spPr>
          <a:xfrm>
            <a:off x="1718041" y="1253609"/>
            <a:ext cx="1847850" cy="369332"/>
          </a:xfrm>
          <a:prstGeom prst="rect">
            <a:avLst/>
          </a:prstGeom>
          <a:noFill/>
        </p:spPr>
        <p:txBody>
          <a:bodyPr wrap="square" rtlCol="0">
            <a:spAutoFit/>
          </a:bodyPr>
          <a:lstStyle/>
          <a:p>
            <a:r>
              <a:rPr lang="en-US" dirty="0" smtClean="0"/>
              <a:t>Conduction Band</a:t>
            </a:r>
            <a:endParaRPr lang="en-US" dirty="0"/>
          </a:p>
        </p:txBody>
      </p:sp>
      <p:sp>
        <p:nvSpPr>
          <p:cNvPr id="20" name="TextBox 19"/>
          <p:cNvSpPr txBox="1"/>
          <p:nvPr/>
        </p:nvSpPr>
        <p:spPr>
          <a:xfrm>
            <a:off x="695325" y="3910640"/>
            <a:ext cx="6438900" cy="2862322"/>
          </a:xfrm>
          <a:prstGeom prst="rect">
            <a:avLst/>
          </a:prstGeom>
          <a:noFill/>
        </p:spPr>
        <p:txBody>
          <a:bodyPr wrap="square" rtlCol="0">
            <a:spAutoFit/>
          </a:bodyPr>
          <a:lstStyle/>
          <a:p>
            <a:r>
              <a:rPr lang="en-US" u="sng" dirty="0" smtClean="0">
                <a:solidFill>
                  <a:srgbClr val="CC0000"/>
                </a:solidFill>
              </a:rPr>
              <a:t>Question:</a:t>
            </a:r>
            <a:r>
              <a:rPr lang="en-US" dirty="0" smtClean="0"/>
              <a:t> What controls the wavelength that </a:t>
            </a:r>
          </a:p>
          <a:p>
            <a:r>
              <a:rPr lang="en-US" dirty="0" smtClean="0"/>
              <a:t>comes out of an LED or a diode laser?</a:t>
            </a:r>
          </a:p>
          <a:p>
            <a:endParaRPr lang="en-US" dirty="0"/>
          </a:p>
          <a:p>
            <a:r>
              <a:rPr lang="en-US" u="sng" dirty="0" smtClean="0">
                <a:solidFill>
                  <a:srgbClr val="CC0000"/>
                </a:solidFill>
              </a:rPr>
              <a:t>Answer:</a:t>
            </a:r>
            <a:r>
              <a:rPr lang="en-US" dirty="0" smtClean="0">
                <a:solidFill>
                  <a:srgbClr val="CC0000"/>
                </a:solidFill>
              </a:rPr>
              <a:t> </a:t>
            </a:r>
            <a:r>
              <a:rPr lang="en-US" dirty="0" smtClean="0"/>
              <a:t>The band gap!  If you want an IR photon,</a:t>
            </a:r>
          </a:p>
          <a:p>
            <a:r>
              <a:rPr lang="en-US" dirty="0" smtClean="0"/>
              <a:t>use a material with a small band gap. If you want </a:t>
            </a:r>
          </a:p>
          <a:p>
            <a:r>
              <a:rPr lang="en-US" dirty="0"/>
              <a:t>v</a:t>
            </a:r>
            <a:r>
              <a:rPr lang="en-US" dirty="0" smtClean="0"/>
              <a:t>isible, you’ll  need a material with a larger band gap</a:t>
            </a:r>
          </a:p>
          <a:p>
            <a:r>
              <a:rPr lang="en-US" dirty="0" smtClean="0"/>
              <a:t>(about 2 eV for red light [620 nm]).</a:t>
            </a:r>
          </a:p>
          <a:p>
            <a:r>
              <a:rPr lang="en-US" dirty="0" smtClean="0"/>
              <a:t>The 2014 Nobel Prize in Physics was given to the scientists </a:t>
            </a:r>
          </a:p>
          <a:p>
            <a:r>
              <a:rPr lang="en-US" dirty="0" smtClean="0"/>
              <a:t>who were able to produce an LED that emitted blue light. They</a:t>
            </a:r>
          </a:p>
          <a:p>
            <a:r>
              <a:rPr lang="en-US" dirty="0"/>
              <a:t>d</a:t>
            </a:r>
            <a:r>
              <a:rPr lang="en-US" dirty="0" smtClean="0"/>
              <a:t>eveloped a material based on gallium nitride (</a:t>
            </a:r>
            <a:r>
              <a:rPr lang="en-US" dirty="0" err="1" smtClean="0"/>
              <a:t>GaN</a:t>
            </a:r>
            <a:r>
              <a:rPr lang="en-US" dirty="0" smtClean="0"/>
              <a:t>).</a:t>
            </a:r>
            <a:endParaRPr lang="en-US" dirty="0"/>
          </a:p>
        </p:txBody>
      </p:sp>
      <p:sp>
        <p:nvSpPr>
          <p:cNvPr id="12" name="TextBox 11"/>
          <p:cNvSpPr txBox="1"/>
          <p:nvPr/>
        </p:nvSpPr>
        <p:spPr>
          <a:xfrm>
            <a:off x="1813292" y="2858571"/>
            <a:ext cx="1457325" cy="369332"/>
          </a:xfrm>
          <a:prstGeom prst="rect">
            <a:avLst/>
          </a:prstGeom>
          <a:noFill/>
        </p:spPr>
        <p:txBody>
          <a:bodyPr wrap="square" rtlCol="0">
            <a:spAutoFit/>
          </a:bodyPr>
          <a:lstStyle/>
          <a:p>
            <a:r>
              <a:rPr lang="en-US" dirty="0" smtClean="0"/>
              <a:t>Valence Band</a:t>
            </a:r>
            <a:endParaRPr lang="en-US" dirty="0"/>
          </a:p>
        </p:txBody>
      </p:sp>
      <p:sp>
        <p:nvSpPr>
          <p:cNvPr id="13" name="TextBox 12"/>
          <p:cNvSpPr txBox="1"/>
          <p:nvPr/>
        </p:nvSpPr>
        <p:spPr>
          <a:xfrm>
            <a:off x="5946599" y="971550"/>
            <a:ext cx="3045001" cy="4247317"/>
          </a:xfrm>
          <a:prstGeom prst="rect">
            <a:avLst/>
          </a:prstGeom>
          <a:noFill/>
        </p:spPr>
        <p:txBody>
          <a:bodyPr wrap="square" rtlCol="0">
            <a:spAutoFit/>
          </a:bodyPr>
          <a:lstStyle/>
          <a:p>
            <a:r>
              <a:rPr lang="en-US" u="sng" dirty="0" smtClean="0">
                <a:solidFill>
                  <a:srgbClr val="C00000"/>
                </a:solidFill>
              </a:rPr>
              <a:t>Band Gaps of some materials:</a:t>
            </a:r>
          </a:p>
          <a:p>
            <a:r>
              <a:rPr lang="en-US" dirty="0" smtClean="0">
                <a:solidFill>
                  <a:srgbClr val="0000FF"/>
                </a:solidFill>
              </a:rPr>
              <a:t>SiO</a:t>
            </a:r>
            <a:r>
              <a:rPr lang="en-US" baseline="-25000" dirty="0" smtClean="0">
                <a:solidFill>
                  <a:srgbClr val="0000FF"/>
                </a:solidFill>
              </a:rPr>
              <a:t>2</a:t>
            </a:r>
            <a:r>
              <a:rPr lang="en-US" dirty="0" smtClean="0">
                <a:solidFill>
                  <a:srgbClr val="0000FF"/>
                </a:solidFill>
              </a:rPr>
              <a:t>		&gt; 6 eV</a:t>
            </a:r>
          </a:p>
          <a:p>
            <a:r>
              <a:rPr lang="en-US" dirty="0" smtClean="0">
                <a:solidFill>
                  <a:srgbClr val="0000FF"/>
                </a:solidFill>
              </a:rPr>
              <a:t>Diamond 		5.5 eV</a:t>
            </a:r>
          </a:p>
          <a:p>
            <a:r>
              <a:rPr lang="en-US" dirty="0" smtClean="0">
                <a:solidFill>
                  <a:srgbClr val="0000FF"/>
                </a:solidFill>
              </a:rPr>
              <a:t>Al</a:t>
            </a:r>
            <a:r>
              <a:rPr lang="en-US" baseline="-25000" dirty="0" smtClean="0">
                <a:solidFill>
                  <a:srgbClr val="0000FF"/>
                </a:solidFill>
              </a:rPr>
              <a:t>2</a:t>
            </a:r>
            <a:r>
              <a:rPr lang="en-US" dirty="0" smtClean="0">
                <a:solidFill>
                  <a:srgbClr val="0000FF"/>
                </a:solidFill>
              </a:rPr>
              <a:t>O</a:t>
            </a:r>
            <a:r>
              <a:rPr lang="en-US" baseline="-25000" dirty="0" smtClean="0">
                <a:solidFill>
                  <a:srgbClr val="0000FF"/>
                </a:solidFill>
              </a:rPr>
              <a:t>3</a:t>
            </a:r>
            <a:r>
              <a:rPr lang="en-US" dirty="0" smtClean="0">
                <a:solidFill>
                  <a:srgbClr val="0000FF"/>
                </a:solidFill>
              </a:rPr>
              <a:t>		~5.5 eV</a:t>
            </a:r>
          </a:p>
          <a:p>
            <a:r>
              <a:rPr lang="en-US" dirty="0" smtClean="0"/>
              <a:t>TiO</a:t>
            </a:r>
            <a:r>
              <a:rPr lang="en-US" baseline="-25000" dirty="0" smtClean="0"/>
              <a:t>2</a:t>
            </a:r>
            <a:r>
              <a:rPr lang="en-US" dirty="0" smtClean="0"/>
              <a:t>		3.0 eV</a:t>
            </a:r>
          </a:p>
          <a:p>
            <a:r>
              <a:rPr lang="en-US" dirty="0" err="1" smtClean="0"/>
              <a:t>CdS</a:t>
            </a:r>
            <a:r>
              <a:rPr lang="en-US" dirty="0" smtClean="0"/>
              <a:t>		2.4 eV</a:t>
            </a:r>
          </a:p>
          <a:p>
            <a:r>
              <a:rPr lang="en-US" dirty="0" err="1" smtClean="0"/>
              <a:t>CdSe</a:t>
            </a:r>
            <a:r>
              <a:rPr lang="en-US" dirty="0" smtClean="0"/>
              <a:t>		1.7 eV</a:t>
            </a:r>
          </a:p>
          <a:p>
            <a:r>
              <a:rPr lang="en-US" dirty="0" err="1" smtClean="0"/>
              <a:t>GaP</a:t>
            </a:r>
            <a:r>
              <a:rPr lang="en-US" dirty="0" smtClean="0"/>
              <a:t>		2.2 eV</a:t>
            </a:r>
          </a:p>
          <a:p>
            <a:r>
              <a:rPr lang="en-US" dirty="0" err="1" smtClean="0"/>
              <a:t>CdTe</a:t>
            </a:r>
            <a:r>
              <a:rPr lang="en-US" dirty="0" smtClean="0"/>
              <a:t>		1.44 eV</a:t>
            </a:r>
          </a:p>
          <a:p>
            <a:r>
              <a:rPr lang="en-US" dirty="0" smtClean="0"/>
              <a:t>GaAs		1.43 eV</a:t>
            </a:r>
          </a:p>
          <a:p>
            <a:r>
              <a:rPr lang="en-US" dirty="0" smtClean="0"/>
              <a:t>Si		1.1 eV</a:t>
            </a:r>
          </a:p>
          <a:p>
            <a:r>
              <a:rPr lang="en-US" dirty="0" smtClean="0"/>
              <a:t>Ge		0.67 eV</a:t>
            </a:r>
          </a:p>
          <a:p>
            <a:r>
              <a:rPr lang="en-US" dirty="0" err="1" smtClean="0"/>
              <a:t>InAs</a:t>
            </a:r>
            <a:r>
              <a:rPr lang="en-US" dirty="0" smtClean="0"/>
              <a:t>		0.43 eV</a:t>
            </a:r>
          </a:p>
          <a:p>
            <a:r>
              <a:rPr lang="en-US" dirty="0" err="1" smtClean="0"/>
              <a:t>InSb</a:t>
            </a:r>
            <a:r>
              <a:rPr lang="en-US" dirty="0" smtClean="0"/>
              <a:t>		0.23 eV</a:t>
            </a:r>
          </a:p>
          <a:p>
            <a:r>
              <a:rPr lang="en-US" dirty="0" smtClean="0"/>
              <a:t> </a:t>
            </a:r>
            <a:endParaRPr lang="en-US" dirty="0"/>
          </a:p>
        </p:txBody>
      </p:sp>
    </p:spTree>
    <p:extLst>
      <p:ext uri="{BB962C8B-B14F-4D97-AF65-F5344CB8AC3E}">
        <p14:creationId xmlns:p14="http://schemas.microsoft.com/office/powerpoint/2010/main" val="36220226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7403</TotalTime>
  <Words>3915</Words>
  <Application>Microsoft Office PowerPoint</Application>
  <PresentationFormat>On-screen Show (4:3)</PresentationFormat>
  <Paragraphs>412</Paragraphs>
  <Slides>34</Slides>
  <Notes>0</Notes>
  <HiddenSlides>0</HiddenSlides>
  <MMClips>3</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Modern Materials presented by: Michael Morse, University of Utah   morse@chem.utah.edu</vt:lpstr>
      <vt:lpstr>Electronic Materials: Metals</vt:lpstr>
      <vt:lpstr>Electronic Materials: Semiconductors</vt:lpstr>
      <vt:lpstr>Semiconductors – The Band Gap</vt:lpstr>
      <vt:lpstr>Semiconductors – The Band Gap</vt:lpstr>
      <vt:lpstr>Light emitting diodes</vt:lpstr>
      <vt:lpstr>Diode lasers</vt:lpstr>
      <vt:lpstr>Diode lasers</vt:lpstr>
      <vt:lpstr>Diode lasers</vt:lpstr>
      <vt:lpstr>Semiconductors – Doping</vt:lpstr>
      <vt:lpstr>Semiconductors – Doping</vt:lpstr>
      <vt:lpstr>Semiconductors – Doping</vt:lpstr>
      <vt:lpstr>Semiconductors – Doping</vt:lpstr>
      <vt:lpstr>Solar Cells</vt:lpstr>
      <vt:lpstr>Insulators</vt:lpstr>
      <vt:lpstr>Superconductors</vt:lpstr>
      <vt:lpstr>What are superconductors good for?</vt:lpstr>
      <vt:lpstr>What are superconductors good for?</vt:lpstr>
      <vt:lpstr>What are superconductors good for?</vt:lpstr>
      <vt:lpstr>Ceramics</vt:lpstr>
      <vt:lpstr>Aerogels</vt:lpstr>
      <vt:lpstr>Quantum Dots – semiconductors at the nanoscale</vt:lpstr>
      <vt:lpstr>Quantum Dots – How are they made?</vt:lpstr>
      <vt:lpstr>Fullerenes and Carbon Nanotubes</vt:lpstr>
      <vt:lpstr>Other Fullerenes</vt:lpstr>
      <vt:lpstr>Carbon Nanotubes</vt:lpstr>
      <vt:lpstr>Carbon Nanotubes</vt:lpstr>
      <vt:lpstr>Carbon Nanotubes</vt:lpstr>
      <vt:lpstr>Carbon Nanotube Applications</vt:lpstr>
      <vt:lpstr>Liquid Crystals</vt:lpstr>
      <vt:lpstr>Liquid Crystal Phases</vt:lpstr>
      <vt:lpstr>Chiral Liquid Crystal Phases</vt:lpstr>
      <vt:lpstr>Molecular Requirements for Liquid Crystals</vt:lpstr>
      <vt:lpstr>Thanks for listening!</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Chemical Bonding Michael Morse, University of Utah morse@chem.utah.edu</dc:title>
  <dc:creator>Michael</dc:creator>
  <cp:lastModifiedBy>Jil</cp:lastModifiedBy>
  <cp:revision>281</cp:revision>
  <dcterms:created xsi:type="dcterms:W3CDTF">2014-09-13T19:41:22Z</dcterms:created>
  <dcterms:modified xsi:type="dcterms:W3CDTF">2017-09-21T17:29:44Z</dcterms:modified>
</cp:coreProperties>
</file>